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wdp" ContentType="image/vnd.ms-photo"/>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41"/>
  </p:notesMasterIdLst>
  <p:sldIdLst>
    <p:sldId id="256" r:id="rId2"/>
    <p:sldId id="257" r:id="rId3"/>
    <p:sldId id="261" r:id="rId4"/>
    <p:sldId id="292" r:id="rId5"/>
    <p:sldId id="315" r:id="rId6"/>
    <p:sldId id="316" r:id="rId7"/>
    <p:sldId id="317" r:id="rId8"/>
    <p:sldId id="300" r:id="rId9"/>
    <p:sldId id="301" r:id="rId10"/>
    <p:sldId id="299" r:id="rId11"/>
    <p:sldId id="266" r:id="rId12"/>
    <p:sldId id="264" r:id="rId13"/>
    <p:sldId id="265" r:id="rId14"/>
    <p:sldId id="271" r:id="rId15"/>
    <p:sldId id="288" r:id="rId16"/>
    <p:sldId id="289" r:id="rId17"/>
    <p:sldId id="273" r:id="rId18"/>
    <p:sldId id="274" r:id="rId19"/>
    <p:sldId id="275" r:id="rId20"/>
    <p:sldId id="290" r:id="rId21"/>
    <p:sldId id="291" r:id="rId22"/>
    <p:sldId id="302" r:id="rId23"/>
    <p:sldId id="276" r:id="rId24"/>
    <p:sldId id="319" r:id="rId25"/>
    <p:sldId id="285" r:id="rId26"/>
    <p:sldId id="272" r:id="rId27"/>
    <p:sldId id="260" r:id="rId28"/>
    <p:sldId id="303" r:id="rId29"/>
    <p:sldId id="305" r:id="rId30"/>
    <p:sldId id="306" r:id="rId31"/>
    <p:sldId id="312" r:id="rId32"/>
    <p:sldId id="307" r:id="rId33"/>
    <p:sldId id="308" r:id="rId34"/>
    <p:sldId id="310" r:id="rId35"/>
    <p:sldId id="313" r:id="rId36"/>
    <p:sldId id="309" r:id="rId37"/>
    <p:sldId id="314" r:id="rId38"/>
    <p:sldId id="320" r:id="rId39"/>
    <p:sldId id="32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1112" y="-664"/>
      </p:cViewPr>
      <p:guideLst>
        <p:guide orient="horz" pos="2160"/>
        <p:guide pos="2880"/>
      </p:guideLst>
    </p:cSldViewPr>
  </p:slideViewPr>
  <p:notesTextViewPr>
    <p:cViewPr>
      <p:scale>
        <a:sx n="1" d="1"/>
        <a:sy n="1" d="1"/>
      </p:scale>
      <p:origin x="0" y="0"/>
    </p:cViewPr>
  </p:notesTextViewPr>
  <p:sorterViewPr>
    <p:cViewPr>
      <p:scale>
        <a:sx n="150" d="100"/>
        <a:sy n="150" d="100"/>
      </p:scale>
      <p:origin x="0" y="8192"/>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C514F-ED7C-40CD-AA6C-0B262BF73A1C}" type="datetimeFigureOut">
              <a:rPr lang="en-US" smtClean="0"/>
              <a:pPr/>
              <a:t>10/17/11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3D7C2E-FE85-4D17-82F7-5F0AE7168DB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27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Shuttle program at a glance</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7418231"/>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Mercury</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685562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recent, but interesting.</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8936615"/>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Mars missions</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5743405"/>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Jupiter</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1339506"/>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Saturn</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2519030"/>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Titan has weather! Image show lakes, drainage patterns.</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6605970"/>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Pluto</a:t>
            </a:r>
            <a:r>
              <a:rPr lang="en-US" baseline="0" dirty="0" smtClean="0"/>
              <a:t> and beyond.</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5075234"/>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Dawn at </a:t>
            </a:r>
            <a:r>
              <a:rPr lang="en-US" dirty="0" err="1" smtClean="0"/>
              <a:t>Vesta</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2969788"/>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we need satellites to explore deep space</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7880190"/>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Selected Astrophysics missions</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465601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NASA’s</a:t>
            </a:r>
            <a:r>
              <a:rPr lang="en-US" baseline="0" dirty="0" smtClean="0"/>
              <a:t> Science Mission Directorate is the perfect way to share current, high-profile developments in space science.</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9309887"/>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 for another Earth</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5919669"/>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Blatant plug about the </a:t>
            </a:r>
            <a:r>
              <a:rPr lang="en-US" smtClean="0"/>
              <a:t>local astronomy club.</a:t>
            </a:r>
            <a:endParaRPr lang="en-US"/>
          </a:p>
        </p:txBody>
      </p:sp>
      <p:sp>
        <p:nvSpPr>
          <p:cNvPr id="4" name="Slide Number Placeholder 3"/>
          <p:cNvSpPr>
            <a:spLocks noGrp="1"/>
          </p:cNvSpPr>
          <p:nvPr>
            <p:ph type="sldNum" sz="quarter" idx="10"/>
          </p:nvPr>
        </p:nvSpPr>
        <p:spPr/>
        <p:txBody>
          <a:bodyPr/>
          <a:lstStyle/>
          <a:p>
            <a:fld id="{6F3D7C2E-FE85-4D17-82F7-5F0AE7168DBC}"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101489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Heliosphere</a:t>
            </a:r>
            <a:r>
              <a:rPr lang="en-US" dirty="0" smtClean="0"/>
              <a:t> model</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177168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fld id="{0F344C64-6AB7-4ABD-A74D-04E3A73FBB85}" type="slidenum">
              <a:rPr lang="en-US"/>
              <a:pPr/>
              <a:t>9</a:t>
            </a:fld>
            <a:endParaRPr lang="en-US"/>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From </a:t>
            </a:r>
            <a:r>
              <a:rPr lang="en-US" dirty="0" err="1" smtClean="0"/>
              <a:t>Dr</a:t>
            </a:r>
            <a:r>
              <a:rPr lang="en-US" dirty="0" smtClean="0"/>
              <a:t> Stone’s Voyager presentation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Selected </a:t>
            </a:r>
            <a:r>
              <a:rPr lang="en-US" dirty="0" err="1" smtClean="0"/>
              <a:t>Heliophysics</a:t>
            </a:r>
            <a:r>
              <a:rPr lang="en-US" dirty="0" smtClean="0"/>
              <a:t> missions</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614492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SMD Part 3:</a:t>
            </a:r>
            <a:r>
              <a:rPr lang="en-US" baseline="0" dirty="0" smtClean="0"/>
              <a:t> Exploring the planets. Why go there?</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828648"/>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Types of planetary missions</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753657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Exploration scorecard</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6123558"/>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profile missions</a:t>
            </a:r>
            <a:endParaRPr lang="en-US" dirty="0"/>
          </a:p>
        </p:txBody>
      </p:sp>
      <p:sp>
        <p:nvSpPr>
          <p:cNvPr id="4" name="Slide Number Placeholder 3"/>
          <p:cNvSpPr>
            <a:spLocks noGrp="1"/>
          </p:cNvSpPr>
          <p:nvPr>
            <p:ph type="sldNum" sz="quarter" idx="10"/>
          </p:nvPr>
        </p:nvSpPr>
        <p:spPr/>
        <p:txBody>
          <a:bodyPr/>
          <a:lstStyle/>
          <a:p>
            <a:fld id="{6F3D7C2E-FE85-4D17-82F7-5F0AE7168DBC}"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254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E8F7A0AC-357A-4684-9879-ED8F1B445CA5}" type="datetimeFigureOut">
              <a:rPr lang="en-US" smtClean="0"/>
              <a:pPr/>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5660D-B5A4-4E9E-92BB-96807D85E09E}"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7A0AC-357A-4684-9879-ED8F1B445CA5}" type="datetimeFigureOut">
              <a:rPr lang="en-US" smtClean="0"/>
              <a:pPr/>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5660D-B5A4-4E9E-92BB-96807D85E0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7A0AC-357A-4684-9879-ED8F1B445CA5}" type="datetimeFigureOut">
              <a:rPr lang="en-US" smtClean="0"/>
              <a:pPr/>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5660D-B5A4-4E9E-92BB-96807D85E09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E8F7A0AC-357A-4684-9879-ED8F1B445CA5}" type="datetimeFigureOut">
              <a:rPr lang="en-US" smtClean="0"/>
              <a:pPr/>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5660D-B5A4-4E9E-92BB-96807D85E09E}"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F7A0AC-357A-4684-9879-ED8F1B445CA5}" type="datetimeFigureOut">
              <a:rPr lang="en-US" smtClean="0"/>
              <a:pPr/>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5660D-B5A4-4E9E-92BB-96807D85E09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E8F7A0AC-357A-4684-9879-ED8F1B445CA5}" type="datetimeFigureOut">
              <a:rPr lang="en-US" smtClean="0"/>
              <a:pPr/>
              <a:t>10/17/11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5660D-B5A4-4E9E-92BB-96807D85E0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8F7A0AC-357A-4684-9879-ED8F1B445CA5}" type="datetimeFigureOut">
              <a:rPr lang="en-US" smtClean="0"/>
              <a:pPr/>
              <a:t>10/17/11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F5660D-B5A4-4E9E-92BB-96807D85E0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F7A0AC-357A-4684-9879-ED8F1B445CA5}" type="datetimeFigureOut">
              <a:rPr lang="en-US" smtClean="0"/>
              <a:pPr/>
              <a:t>10/17/11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F5660D-B5A4-4E9E-92BB-96807D85E0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7A0AC-357A-4684-9879-ED8F1B445CA5}" type="datetimeFigureOut">
              <a:rPr lang="en-US" smtClean="0"/>
              <a:pPr/>
              <a:t>10/17/11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F5660D-B5A4-4E9E-92BB-96807D85E0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7A0AC-357A-4684-9879-ED8F1B445CA5}" type="datetimeFigureOut">
              <a:rPr lang="en-US" smtClean="0"/>
              <a:pPr/>
              <a:t>10/17/11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5660D-B5A4-4E9E-92BB-96807D85E0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7A0AC-357A-4684-9879-ED8F1B445CA5}" type="datetimeFigureOut">
              <a:rPr lang="en-US" smtClean="0"/>
              <a:pPr/>
              <a:t>10/17/11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5660D-B5A4-4E9E-92BB-96807D85E09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E8F7A0AC-357A-4684-9879-ED8F1B445CA5}" type="datetimeFigureOut">
              <a:rPr lang="en-US" smtClean="0"/>
              <a:pPr/>
              <a:t>10/17/11</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45F5660D-B5A4-4E9E-92BB-96807D85E09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5.wdp"/><Relationship Id="rId5" Type="http://schemas.openxmlformats.org/officeDocument/2006/relationships/image" Target="../media/image16.png"/><Relationship Id="rId6" Type="http://schemas.microsoft.com/office/2007/relationships/hdphoto" Target="../media/hdphoto6.wdp"/><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6"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hyperlink" Target="http://nasascience.nasa.gov/"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microsoft.com/office/2007/relationships/media" Target="file:///C:\Users\ecs\Documents\VGR%20Watson-Kyoto-Ph242-UMI%20Lectures\kitchensink_short.AVI" TargetMode="External"/><Relationship Id="rId5" Type="http://schemas.openxmlformats.org/officeDocument/2006/relationships/image" Target="../media/image14.png"/><Relationship Id="rId1" Type="http://schemas.openxmlformats.org/officeDocument/2006/relationships/video" Target="file:///C:\Users\ecs\Documents\VGR%20Watson-Kyoto-Ph242-UMI%20Lectures\kitchensink_short.AVI" TargetMode="Externa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r>
              <a:rPr lang="en-US" sz="1800" dirty="0" smtClean="0"/>
              <a:t>NASA after the Space Shuttle</a:t>
            </a:r>
          </a:p>
          <a:p>
            <a:endParaRPr lang="en-US" sz="1800" dirty="0"/>
          </a:p>
          <a:p>
            <a:r>
              <a:rPr lang="en-US" sz="1800" dirty="0" smtClean="0"/>
              <a:t>Dr. Carl J. Wenning</a:t>
            </a:r>
          </a:p>
          <a:p>
            <a:r>
              <a:rPr lang="en-US" sz="1800" dirty="0" smtClean="0"/>
              <a:t>Physics Department</a:t>
            </a:r>
          </a:p>
          <a:p>
            <a:r>
              <a:rPr lang="en-US" sz="1800" dirty="0" smtClean="0"/>
              <a:t>Illinois State University</a:t>
            </a:r>
          </a:p>
          <a:p>
            <a:r>
              <a:rPr lang="en-US" sz="1800" dirty="0" smtClean="0"/>
              <a:t>Normal, Illinois  USA</a:t>
            </a:r>
            <a:endParaRPr lang="en-US" sz="1800" dirty="0"/>
          </a:p>
        </p:txBody>
      </p:sp>
      <p:sp>
        <p:nvSpPr>
          <p:cNvPr id="2" name="Title 1"/>
          <p:cNvSpPr>
            <a:spLocks noGrp="1"/>
          </p:cNvSpPr>
          <p:nvPr>
            <p:ph type="ctrTitle"/>
          </p:nvPr>
        </p:nvSpPr>
        <p:spPr>
          <a:xfrm>
            <a:off x="685800" y="2007889"/>
            <a:ext cx="7772400" cy="963912"/>
          </a:xfrm>
        </p:spPr>
        <p:txBody>
          <a:bodyPr/>
          <a:lstStyle/>
          <a:p>
            <a:r>
              <a:rPr lang="en-US" dirty="0" smtClean="0"/>
              <a:t>NASA UPDATES and more</a:t>
            </a:r>
            <a:endParaRPr lang="en-US" dirty="0"/>
          </a:p>
        </p:txBody>
      </p:sp>
      <p:pic>
        <p:nvPicPr>
          <p:cNvPr id="4" name="Picture 3" descr="nasa_1gal_logo.jpg"/>
          <p:cNvPicPr>
            <a:picLocks noChangeAspect="1"/>
          </p:cNvPicPr>
          <p:nvPr/>
        </p:nvPicPr>
        <p:blipFill>
          <a:blip r:embed="rId2">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3">
                    <a14:imgEffect>
                      <a14:backgroundRemoval t="400" b="100000" l="10000" r="9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600" y="4575716"/>
            <a:ext cx="2133600" cy="1300977"/>
          </a:xfrm>
          <a:prstGeom prst="rect">
            <a:avLst/>
          </a:prstGeom>
        </p:spPr>
      </p:pic>
      <p:pic>
        <p:nvPicPr>
          <p:cNvPr id="5" name="Picture 4" descr="isu logo.jpg"/>
          <p:cNvPicPr>
            <a:picLocks noChangeAspect="1"/>
          </p:cNvPicPr>
          <p:nvPr/>
        </p:nvPicPr>
        <p:blipFill>
          <a:blip r:embed="rId4">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backgroundRemoval t="10000" b="90000" l="10000" r="9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53200" y="4648200"/>
            <a:ext cx="1498600" cy="1498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017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Heliophysics</a:t>
            </a:r>
            <a:r>
              <a:rPr lang="en-US" dirty="0" smtClean="0"/>
              <a:t> Missions</a:t>
            </a:r>
            <a:endParaRPr lang="en-US" dirty="0"/>
          </a:p>
        </p:txBody>
      </p:sp>
      <p:sp>
        <p:nvSpPr>
          <p:cNvPr id="3" name="Content Placeholder 2"/>
          <p:cNvSpPr>
            <a:spLocks noGrp="1"/>
          </p:cNvSpPr>
          <p:nvPr>
            <p:ph sz="quarter" idx="13"/>
          </p:nvPr>
        </p:nvSpPr>
        <p:spPr/>
        <p:txBody>
          <a:bodyPr/>
          <a:lstStyle/>
          <a:p>
            <a:r>
              <a:rPr lang="en-US" dirty="0" smtClean="0"/>
              <a:t>AIM – Ice composition in upper atmosphere.</a:t>
            </a:r>
          </a:p>
          <a:p>
            <a:r>
              <a:rPr lang="en-US" dirty="0" smtClean="0"/>
              <a:t>CINDI – Dynamics of the ionosphere</a:t>
            </a:r>
          </a:p>
          <a:p>
            <a:r>
              <a:rPr lang="en-US" dirty="0" smtClean="0"/>
              <a:t>SOHO – First Solar observatory</a:t>
            </a:r>
          </a:p>
          <a:p>
            <a:r>
              <a:rPr lang="en-US" dirty="0" smtClean="0"/>
              <a:t>Solar Dynamics Observatory – Latest observatory to monitor </a:t>
            </a:r>
            <a:r>
              <a:rPr lang="en-US" dirty="0" err="1" smtClean="0"/>
              <a:t>heliosphere</a:t>
            </a:r>
            <a:r>
              <a:rPr lang="en-US" dirty="0" smtClean="0"/>
              <a:t>.</a:t>
            </a:r>
          </a:p>
          <a:p>
            <a:r>
              <a:rPr lang="en-US" dirty="0" smtClean="0"/>
              <a:t>STEREO – Monitor and understand Coronal </a:t>
            </a:r>
            <a:r>
              <a:rPr lang="en-US" dirty="0"/>
              <a:t>M</a:t>
            </a:r>
            <a:r>
              <a:rPr lang="en-US" dirty="0" smtClean="0"/>
              <a:t>ass Ejections</a:t>
            </a:r>
          </a:p>
          <a:p>
            <a:r>
              <a:rPr lang="en-US" dirty="0" smtClean="0"/>
              <a:t>THEMIS – Study Earth’s magnetic field interaction with solar storms</a:t>
            </a:r>
          </a:p>
          <a:p>
            <a:r>
              <a:rPr lang="en-US" dirty="0" smtClean="0"/>
              <a:t>IBEX / Voyager – Explore the Boundaries of the Solar System.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0890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the </a:t>
            </a:r>
            <a:r>
              <a:rPr lang="en-US" dirty="0" smtClean="0"/>
              <a:t>Planets</a:t>
            </a:r>
            <a:br>
              <a:rPr lang="en-US" dirty="0" smtClean="0"/>
            </a:br>
            <a:r>
              <a:rPr lang="en-US" sz="2000" dirty="0" smtClean="0"/>
              <a:t>Do we have to go there?</a:t>
            </a:r>
            <a:endParaRPr lang="en-US" sz="2000" dirty="0"/>
          </a:p>
        </p:txBody>
      </p:sp>
      <p:sp>
        <p:nvSpPr>
          <p:cNvPr id="3" name="Text Placeholder 2"/>
          <p:cNvSpPr>
            <a:spLocks noGrp="1"/>
          </p:cNvSpPr>
          <p:nvPr>
            <p:ph type="body" idx="1"/>
          </p:nvPr>
        </p:nvSpPr>
        <p:spPr/>
        <p:txBody>
          <a:bodyPr/>
          <a:lstStyle/>
          <a:p>
            <a:r>
              <a:rPr lang="en-US" dirty="0"/>
              <a:t>View of Io from Hubble</a:t>
            </a:r>
          </a:p>
        </p:txBody>
      </p:sp>
      <p:sp>
        <p:nvSpPr>
          <p:cNvPr id="4" name="Text Placeholder 3"/>
          <p:cNvSpPr>
            <a:spLocks noGrp="1"/>
          </p:cNvSpPr>
          <p:nvPr>
            <p:ph type="body" sz="quarter" idx="3"/>
          </p:nvPr>
        </p:nvSpPr>
        <p:spPr/>
        <p:txBody>
          <a:bodyPr/>
          <a:lstStyle/>
          <a:p>
            <a:r>
              <a:rPr lang="en-US" dirty="0" smtClean="0"/>
              <a:t>View of Io from Galileo</a:t>
            </a:r>
            <a:endParaRPr lang="en-US" dirty="0"/>
          </a:p>
        </p:txBody>
      </p:sp>
      <p:pic>
        <p:nvPicPr>
          <p:cNvPr id="6" name="Picture 2"/>
          <p:cNvPicPr>
            <a:picLocks noChangeAspect="1" noChangeArrowheads="1"/>
          </p:cNvPicPr>
          <p:nvPr/>
        </p:nvPicPr>
        <p:blipFill>
          <a:blip r:embed="rId3"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1873" b="97628" l="3627" r="89983"/>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0" y="2438400"/>
            <a:ext cx="2406566" cy="33289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 name="Picture 3"/>
          <p:cNvPicPr>
            <a:picLocks noGrp="1" noChangeAspect="1" noChangeArrowheads="1"/>
          </p:cNvPicPr>
          <p:nvPr>
            <p:ph sz="quarter" idx="13"/>
          </p:nvPr>
        </p:nvPicPr>
        <p:blipFill>
          <a:blip r:embed="rId5">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10000" b="90000" l="10000" r="9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28600" y="2209800"/>
            <a:ext cx="3510927" cy="3505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7168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the Planets</a:t>
            </a:r>
            <a:endParaRPr lang="en-US" dirty="0"/>
          </a:p>
        </p:txBody>
      </p:sp>
      <p:sp>
        <p:nvSpPr>
          <p:cNvPr id="3" name="Content Placeholder 2"/>
          <p:cNvSpPr>
            <a:spLocks noGrp="1"/>
          </p:cNvSpPr>
          <p:nvPr>
            <p:ph sz="quarter" idx="13"/>
          </p:nvPr>
        </p:nvSpPr>
        <p:spPr/>
        <p:txBody>
          <a:bodyPr/>
          <a:lstStyle/>
          <a:p>
            <a:r>
              <a:rPr lang="en-US" dirty="0" smtClean="0"/>
              <a:t>Types of Missions</a:t>
            </a:r>
          </a:p>
          <a:p>
            <a:pPr lvl="1"/>
            <a:r>
              <a:rPr lang="en-US" dirty="0" smtClean="0"/>
              <a:t>Fly by – Voyagers, New Horizons</a:t>
            </a:r>
          </a:p>
          <a:p>
            <a:pPr lvl="1"/>
            <a:r>
              <a:rPr lang="en-US" dirty="0" smtClean="0"/>
              <a:t>Orbiter – Galileo, Magellan, Cassini, MESSENGER, MRO, LRO, Dawn</a:t>
            </a:r>
          </a:p>
          <a:p>
            <a:pPr lvl="1"/>
            <a:r>
              <a:rPr lang="en-US" dirty="0" smtClean="0"/>
              <a:t>Probe – Huygens, Galileo, Deep Impact</a:t>
            </a:r>
          </a:p>
          <a:p>
            <a:pPr lvl="1"/>
            <a:r>
              <a:rPr lang="en-US" dirty="0" smtClean="0"/>
              <a:t>Lander – Viking, Phoenix</a:t>
            </a:r>
          </a:p>
          <a:p>
            <a:pPr lvl="1"/>
            <a:r>
              <a:rPr lang="en-US" dirty="0" smtClean="0"/>
              <a:t>Rover – Pathfinder, Spirit/Opportunity, Curiosity</a:t>
            </a:r>
          </a:p>
          <a:p>
            <a:pPr lvl="1"/>
            <a:r>
              <a:rPr lang="en-US" dirty="0" smtClean="0"/>
              <a:t>Sample Return - </a:t>
            </a:r>
            <a:r>
              <a:rPr lang="en-US" dirty="0" err="1" smtClean="0"/>
              <a:t>StarDust</a:t>
            </a: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3493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the Planets</a:t>
            </a:r>
            <a:endParaRPr lang="en-US" dirty="0"/>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6332" y="1640940"/>
            <a:ext cx="8466668" cy="407406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3086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and Upcoming Missions</a:t>
            </a:r>
            <a:endParaRPr lang="en-US" dirty="0"/>
          </a:p>
        </p:txBody>
      </p:sp>
      <p:sp>
        <p:nvSpPr>
          <p:cNvPr id="3" name="Content Placeholder 2"/>
          <p:cNvSpPr>
            <a:spLocks noGrp="1"/>
          </p:cNvSpPr>
          <p:nvPr>
            <p:ph sz="quarter" idx="13"/>
          </p:nvPr>
        </p:nvSpPr>
        <p:spPr/>
        <p:txBody>
          <a:bodyPr/>
          <a:lstStyle/>
          <a:p>
            <a:r>
              <a:rPr lang="en-US" dirty="0"/>
              <a:t>Lunar Reconnaissance </a:t>
            </a:r>
            <a:r>
              <a:rPr lang="en-US" dirty="0" smtClean="0"/>
              <a:t>Orbiter </a:t>
            </a:r>
            <a:r>
              <a:rPr lang="en-US" dirty="0"/>
              <a:t>–</a:t>
            </a:r>
            <a:r>
              <a:rPr lang="en-US" dirty="0" smtClean="0"/>
              <a:t> </a:t>
            </a:r>
            <a:r>
              <a:rPr lang="en-US" dirty="0" err="1" smtClean="0"/>
              <a:t>l</a:t>
            </a:r>
            <a:r>
              <a:rPr lang="fr-FR" dirty="0" err="1" smtClean="0"/>
              <a:t>aunched</a:t>
            </a:r>
            <a:r>
              <a:rPr lang="fr-FR" dirty="0" smtClean="0"/>
              <a:t> </a:t>
            </a:r>
            <a:r>
              <a:rPr lang="fr-FR" dirty="0" err="1" smtClean="0"/>
              <a:t>June</a:t>
            </a:r>
            <a:r>
              <a:rPr lang="fr-FR" dirty="0" smtClean="0"/>
              <a:t> </a:t>
            </a:r>
            <a:r>
              <a:rPr lang="fr-FR" dirty="0"/>
              <a:t>18, 2009 </a:t>
            </a:r>
            <a:endParaRPr lang="en-US" dirty="0" smtClean="0"/>
          </a:p>
          <a:p>
            <a:r>
              <a:rPr lang="en-US" dirty="0"/>
              <a:t>Grail Lunar Orbiters – launched September 8, 2011</a:t>
            </a:r>
          </a:p>
          <a:p>
            <a:r>
              <a:rPr lang="en-US" dirty="0" smtClean="0"/>
              <a:t>Mercury MESSENGER Orbiter – in orbit since March 2011</a:t>
            </a:r>
          </a:p>
          <a:p>
            <a:r>
              <a:rPr lang="en-US" dirty="0" smtClean="0"/>
              <a:t>Juno Orbiter to Jupiter – launched August 5, 2011</a:t>
            </a:r>
          </a:p>
          <a:p>
            <a:r>
              <a:rPr lang="en-US" dirty="0" smtClean="0"/>
              <a:t>Curiosity Rover </a:t>
            </a:r>
            <a:r>
              <a:rPr lang="en-US" dirty="0"/>
              <a:t>(Mars Science Laboratory</a:t>
            </a:r>
            <a:r>
              <a:rPr lang="en-US" dirty="0" smtClean="0"/>
              <a:t>) – November 25, 2011</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6000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Manned Missions to the Moon</a:t>
            </a:r>
            <a:endParaRPr lang="en-US" dirty="0"/>
          </a:p>
        </p:txBody>
      </p:sp>
      <p:sp>
        <p:nvSpPr>
          <p:cNvPr id="3" name="Content Placeholder 2"/>
          <p:cNvSpPr>
            <a:spLocks noGrp="1"/>
          </p:cNvSpPr>
          <p:nvPr>
            <p:ph sz="quarter" idx="13"/>
          </p:nvPr>
        </p:nvSpPr>
        <p:spPr/>
        <p:txBody>
          <a:bodyPr/>
          <a:lstStyle/>
          <a:p>
            <a:r>
              <a:rPr lang="en-US" dirty="0" smtClean="0"/>
              <a:t>Lunar Reconnaissance Orbiter</a:t>
            </a:r>
          </a:p>
          <a:p>
            <a:pPr lvl="1"/>
            <a:r>
              <a:rPr lang="en-US" dirty="0" smtClean="0"/>
              <a:t>Launched 2009</a:t>
            </a:r>
          </a:p>
          <a:p>
            <a:pPr lvl="1"/>
            <a:r>
              <a:rPr lang="en-US" dirty="0" smtClean="0"/>
              <a:t>Orbiting at 24 km.</a:t>
            </a:r>
          </a:p>
          <a:p>
            <a:r>
              <a:rPr lang="en-US" dirty="0" smtClean="0"/>
              <a:t>GRAIL</a:t>
            </a:r>
          </a:p>
          <a:p>
            <a:pPr lvl="1"/>
            <a:r>
              <a:rPr lang="en-US" dirty="0" smtClean="0"/>
              <a:t>Twin orbiters to map Gravity</a:t>
            </a:r>
          </a:p>
          <a:p>
            <a:pPr lvl="1"/>
            <a:r>
              <a:rPr lang="en-US" dirty="0" smtClean="0"/>
              <a:t>Launched Sept. 10, 2011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10025" y="1676400"/>
            <a:ext cx="4927600" cy="2622414"/>
          </a:xfrm>
          <a:prstGeom prst="rect">
            <a:avLst/>
          </a:prstGeom>
        </p:spPr>
      </p:pic>
      <p:sp>
        <p:nvSpPr>
          <p:cNvPr id="5" name="TextBox 4"/>
          <p:cNvSpPr txBox="1"/>
          <p:nvPr/>
        </p:nvSpPr>
        <p:spPr>
          <a:xfrm>
            <a:off x="5943599" y="4343400"/>
            <a:ext cx="2994025" cy="276999"/>
          </a:xfrm>
          <a:prstGeom prst="rect">
            <a:avLst/>
          </a:prstGeom>
          <a:noFill/>
        </p:spPr>
        <p:txBody>
          <a:bodyPr wrap="square" rtlCol="0">
            <a:spAutoFit/>
          </a:bodyPr>
          <a:lstStyle/>
          <a:p>
            <a:pPr algn="r"/>
            <a:r>
              <a:rPr lang="en-US" sz="1200" dirty="0" smtClean="0"/>
              <a:t>Apollo 12 landing site. Image by LRO</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7685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22612" y="2209800"/>
            <a:ext cx="5345187" cy="3276600"/>
          </a:xfrm>
          <a:prstGeom prst="rect">
            <a:avLst/>
          </a:prstGeom>
        </p:spPr>
      </p:pic>
      <p:sp>
        <p:nvSpPr>
          <p:cNvPr id="2" name="Title 1"/>
          <p:cNvSpPr>
            <a:spLocks noGrp="1"/>
          </p:cNvSpPr>
          <p:nvPr>
            <p:ph type="title"/>
          </p:nvPr>
        </p:nvSpPr>
        <p:spPr/>
        <p:txBody>
          <a:bodyPr/>
          <a:lstStyle/>
          <a:p>
            <a:r>
              <a:rPr lang="en-US" dirty="0" smtClean="0"/>
              <a:t>MESSENGER to Mercury</a:t>
            </a:r>
            <a:endParaRPr lang="en-US" dirty="0"/>
          </a:p>
        </p:txBody>
      </p:sp>
      <p:sp>
        <p:nvSpPr>
          <p:cNvPr id="3" name="Content Placeholder 2"/>
          <p:cNvSpPr>
            <a:spLocks noGrp="1"/>
          </p:cNvSpPr>
          <p:nvPr>
            <p:ph sz="quarter" idx="13"/>
          </p:nvPr>
        </p:nvSpPr>
        <p:spPr>
          <a:xfrm>
            <a:off x="381000" y="1600200"/>
            <a:ext cx="4038600" cy="4114800"/>
          </a:xfrm>
        </p:spPr>
        <p:txBody>
          <a:bodyPr/>
          <a:lstStyle/>
          <a:p>
            <a:r>
              <a:rPr lang="en-US" dirty="0" smtClean="0"/>
              <a:t>In orbit around Mercury since March 2011</a:t>
            </a:r>
          </a:p>
          <a:p>
            <a:r>
              <a:rPr lang="en-US" dirty="0" smtClean="0"/>
              <a:t>Measuring magnetosphere, surface composition and environment.</a:t>
            </a:r>
          </a:p>
          <a:p>
            <a:r>
              <a:rPr lang="en-US" dirty="0" smtClean="0"/>
              <a:t>Recent image shows composite image from first Solar Day</a:t>
            </a:r>
            <a:endParaRPr lang="en-US" dirty="0"/>
          </a:p>
        </p:txBody>
      </p:sp>
      <p:sp>
        <p:nvSpPr>
          <p:cNvPr id="5" name="TextBox 4"/>
          <p:cNvSpPr txBox="1"/>
          <p:nvPr/>
        </p:nvSpPr>
        <p:spPr>
          <a:xfrm>
            <a:off x="4953000" y="5562600"/>
            <a:ext cx="4114799" cy="307777"/>
          </a:xfrm>
          <a:prstGeom prst="rect">
            <a:avLst/>
          </a:prstGeom>
          <a:noFill/>
        </p:spPr>
        <p:txBody>
          <a:bodyPr wrap="square" rtlCol="0">
            <a:spAutoFit/>
          </a:bodyPr>
          <a:lstStyle/>
          <a:p>
            <a:pPr algn="r"/>
            <a:r>
              <a:rPr lang="en-US" sz="1400" dirty="0" smtClean="0"/>
              <a:t>MESSENGER images</a:t>
            </a:r>
            <a:endParaRPr lang="en-US"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5641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Venus</a:t>
            </a:r>
            <a:endParaRPr lang="en-US" dirty="0"/>
          </a:p>
        </p:txBody>
      </p:sp>
      <p:sp>
        <p:nvSpPr>
          <p:cNvPr id="3" name="Content Placeholder 2"/>
          <p:cNvSpPr>
            <a:spLocks noGrp="1"/>
          </p:cNvSpPr>
          <p:nvPr>
            <p:ph sz="quarter" idx="13"/>
          </p:nvPr>
        </p:nvSpPr>
        <p:spPr>
          <a:xfrm>
            <a:off x="609600" y="1600200"/>
            <a:ext cx="4800600" cy="4114800"/>
          </a:xfrm>
        </p:spPr>
        <p:txBody>
          <a:bodyPr/>
          <a:lstStyle/>
          <a:p>
            <a:endParaRPr lang="en-US" dirty="0"/>
          </a:p>
          <a:p>
            <a:r>
              <a:rPr lang="en-US" dirty="0" smtClean="0"/>
              <a:t>Magellan</a:t>
            </a:r>
            <a:endParaRPr lang="en-US" dirty="0"/>
          </a:p>
          <a:p>
            <a:r>
              <a:rPr lang="en-US" dirty="0"/>
              <a:t>Launch: May 4, 1989   </a:t>
            </a:r>
          </a:p>
          <a:p>
            <a:r>
              <a:rPr lang="en-US" dirty="0"/>
              <a:t>This orbiter used imaging radar to map 99 percent of the surface of Venus over four years. After concluding its radar mapping, Magellan made global maps of Venus's gravity field. Flight controllers also tested a new maneuvering technique called </a:t>
            </a:r>
            <a:r>
              <a:rPr lang="en-US" dirty="0" err="1"/>
              <a:t>aerobraking</a:t>
            </a:r>
            <a:r>
              <a:rPr lang="en-US" dirty="0"/>
              <a:t>, which uses a planet's atmosphere to slow or steer a spacecraft.</a:t>
            </a:r>
          </a:p>
          <a:p>
            <a:endParaRPr lang="en-US" dirty="0"/>
          </a:p>
          <a:p>
            <a:endParaRPr lang="en-US" dirty="0"/>
          </a:p>
        </p:txBody>
      </p:sp>
      <p:pic>
        <p:nvPicPr>
          <p:cNvPr id="5" name="Picture 4" descr="venus.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10200" y="1981200"/>
            <a:ext cx="3213100" cy="32131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9611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35566" y="76200"/>
            <a:ext cx="2956034" cy="2286000"/>
          </a:xfrm>
          <a:prstGeom prst="rect">
            <a:avLst/>
          </a:prstGeom>
        </p:spPr>
      </p:pic>
      <p:sp>
        <p:nvSpPr>
          <p:cNvPr id="2" name="Title 1"/>
          <p:cNvSpPr>
            <a:spLocks noGrp="1"/>
          </p:cNvSpPr>
          <p:nvPr>
            <p:ph type="title"/>
          </p:nvPr>
        </p:nvSpPr>
        <p:spPr/>
        <p:txBody>
          <a:bodyPr/>
          <a:lstStyle/>
          <a:p>
            <a:r>
              <a:rPr lang="en-US" dirty="0" smtClean="0"/>
              <a:t>Mars</a:t>
            </a:r>
            <a:endParaRPr lang="en-US" dirty="0"/>
          </a:p>
        </p:txBody>
      </p:sp>
      <p:sp>
        <p:nvSpPr>
          <p:cNvPr id="3" name="Content Placeholder 2"/>
          <p:cNvSpPr>
            <a:spLocks noGrp="1"/>
          </p:cNvSpPr>
          <p:nvPr>
            <p:ph sz="quarter" idx="13"/>
          </p:nvPr>
        </p:nvSpPr>
        <p:spPr/>
        <p:txBody>
          <a:bodyPr>
            <a:normAutofit lnSpcReduction="10000"/>
          </a:bodyPr>
          <a:lstStyle/>
          <a:p>
            <a:r>
              <a:rPr lang="en-US" dirty="0"/>
              <a:t>Mars Reconnaissance </a:t>
            </a:r>
            <a:r>
              <a:rPr lang="en-US" dirty="0" smtClean="0"/>
              <a:t>Orbiter</a:t>
            </a:r>
            <a:endParaRPr lang="en-US" dirty="0"/>
          </a:p>
          <a:p>
            <a:r>
              <a:rPr lang="en-US" dirty="0"/>
              <a:t>Launch: August 12, 2005   </a:t>
            </a:r>
          </a:p>
          <a:p>
            <a:r>
              <a:rPr lang="en-US" dirty="0"/>
              <a:t>NASA's Mars Reconnaissance Orbiter has the most powerful telescopic camera </a:t>
            </a:r>
            <a:r>
              <a:rPr lang="en-US" dirty="0" smtClean="0"/>
              <a:t>ever sent </a:t>
            </a:r>
            <a:r>
              <a:rPr lang="en-US" dirty="0"/>
              <a:t>to another planet, plus five other scientific instruments</a:t>
            </a:r>
            <a:r>
              <a:rPr lang="en-US" dirty="0" smtClean="0"/>
              <a:t>.</a:t>
            </a:r>
          </a:p>
          <a:p>
            <a:pPr marL="0" indent="0">
              <a:buNone/>
            </a:pPr>
            <a:endParaRPr lang="en-US" dirty="0"/>
          </a:p>
          <a:p>
            <a:r>
              <a:rPr lang="en-US" dirty="0" smtClean="0"/>
              <a:t>Phoenix</a:t>
            </a:r>
            <a:endParaRPr lang="en-US" dirty="0"/>
          </a:p>
          <a:p>
            <a:r>
              <a:rPr lang="en-US" dirty="0"/>
              <a:t>Launch: August 4, 2007   </a:t>
            </a:r>
          </a:p>
          <a:p>
            <a:r>
              <a:rPr lang="en-US" dirty="0"/>
              <a:t>In the continuing pursuit of water on Mars, the poles are a good place to probe, as water ice is found there. This mission sent a high-latitude lander to Mars where it is using its robotic arm to dig trenches up to half a meter (1.6 feet) into layers of soil and water ice. </a:t>
            </a:r>
          </a:p>
          <a:p>
            <a:endParaRPr lang="en-US" dirty="0" smtClean="0"/>
          </a:p>
          <a:p>
            <a:r>
              <a:rPr lang="en-US" dirty="0" smtClean="0"/>
              <a:t>Curiosity Rover will launch in November 2011.</a:t>
            </a:r>
            <a:endParaRPr lang="en-US" dirty="0"/>
          </a:p>
          <a:p>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1820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400" y="1416177"/>
            <a:ext cx="4038600" cy="1322642"/>
          </a:xfrm>
          <a:prstGeom prst="rect">
            <a:avLst/>
          </a:prstGeom>
        </p:spPr>
      </p:pic>
      <p:sp>
        <p:nvSpPr>
          <p:cNvPr id="2" name="Title 1"/>
          <p:cNvSpPr>
            <a:spLocks noGrp="1"/>
          </p:cNvSpPr>
          <p:nvPr>
            <p:ph type="title"/>
          </p:nvPr>
        </p:nvSpPr>
        <p:spPr/>
        <p:txBody>
          <a:bodyPr/>
          <a:lstStyle/>
          <a:p>
            <a:r>
              <a:rPr lang="en-US" dirty="0" smtClean="0"/>
              <a:t>Jupiter</a:t>
            </a:r>
            <a:endParaRPr lang="en-US" dirty="0"/>
          </a:p>
        </p:txBody>
      </p:sp>
      <p:sp>
        <p:nvSpPr>
          <p:cNvPr id="3" name="Content Placeholder 2"/>
          <p:cNvSpPr>
            <a:spLocks noGrp="1"/>
          </p:cNvSpPr>
          <p:nvPr>
            <p:ph sz="quarter" idx="13"/>
          </p:nvPr>
        </p:nvSpPr>
        <p:spPr>
          <a:xfrm>
            <a:off x="609600" y="1600200"/>
            <a:ext cx="4572000" cy="4114800"/>
          </a:xfrm>
        </p:spPr>
        <p:txBody>
          <a:bodyPr/>
          <a:lstStyle/>
          <a:p>
            <a:r>
              <a:rPr lang="en-US" dirty="0" smtClean="0"/>
              <a:t>Galileo orbited from 1989 – 2003</a:t>
            </a:r>
          </a:p>
          <a:p>
            <a:r>
              <a:rPr lang="en-US" dirty="0" smtClean="0"/>
              <a:t>Juno – launched August 5, 2011</a:t>
            </a:r>
          </a:p>
          <a:p>
            <a:pPr lvl="1"/>
            <a:r>
              <a:rPr lang="en-US" dirty="0" smtClean="0"/>
              <a:t>Arrival at Jupiter in July 2016.</a:t>
            </a:r>
          </a:p>
          <a:p>
            <a:pPr lvl="1"/>
            <a:r>
              <a:rPr lang="en-US" dirty="0" smtClean="0"/>
              <a:t>To study Jupiter’s origins and interior</a:t>
            </a:r>
          </a:p>
          <a:p>
            <a:pPr lvl="1"/>
            <a:r>
              <a:rPr lang="en-US" dirty="0" smtClean="0"/>
              <a:t>Orbit to avoid intense radiation belts.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400" y="2819400"/>
            <a:ext cx="3759200" cy="28194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979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the space shuttle era…</a:t>
            </a:r>
            <a:endParaRPr lang="en-US" dirty="0"/>
          </a:p>
        </p:txBody>
      </p:sp>
      <p:sp>
        <p:nvSpPr>
          <p:cNvPr id="3" name="Content Placeholder 2"/>
          <p:cNvSpPr>
            <a:spLocks noGrp="1"/>
          </p:cNvSpPr>
          <p:nvPr>
            <p:ph sz="quarter" idx="13"/>
          </p:nvPr>
        </p:nvSpPr>
        <p:spPr/>
        <p:txBody>
          <a:bodyPr/>
          <a:lstStyle/>
          <a:p>
            <a:endParaRPr lang="en-US"/>
          </a:p>
        </p:txBody>
      </p:sp>
      <p:pic>
        <p:nvPicPr>
          <p:cNvPr id="5" name="Content Placeholder 3" descr="sts135ingallsliftoff.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222" b="5222"/>
          <a:stretch>
            <a:fillRect/>
          </a:stretch>
        </p:blipFill>
        <p:spPr>
          <a:xfrm>
            <a:off x="457200" y="1600200"/>
            <a:ext cx="8229600" cy="45259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015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IA12826-br500.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3686175" y="0"/>
            <a:ext cx="5486400" cy="5486400"/>
          </a:xfrm>
          <a:prstGeom prst="rect">
            <a:avLst/>
          </a:prstGeom>
        </p:spPr>
      </p:pic>
      <p:sp>
        <p:nvSpPr>
          <p:cNvPr id="2" name="Title 1"/>
          <p:cNvSpPr>
            <a:spLocks noGrp="1"/>
          </p:cNvSpPr>
          <p:nvPr>
            <p:ph type="title"/>
          </p:nvPr>
        </p:nvSpPr>
        <p:spPr/>
        <p:txBody>
          <a:bodyPr/>
          <a:lstStyle/>
          <a:p>
            <a:r>
              <a:rPr lang="en-US" dirty="0" err="1" smtClean="0"/>
              <a:t>saturn</a:t>
            </a:r>
            <a:endParaRPr lang="en-US" dirty="0"/>
          </a:p>
        </p:txBody>
      </p:sp>
      <p:sp>
        <p:nvSpPr>
          <p:cNvPr id="3" name="Content Placeholder 2"/>
          <p:cNvSpPr>
            <a:spLocks noGrp="1"/>
          </p:cNvSpPr>
          <p:nvPr>
            <p:ph sz="quarter" idx="13"/>
          </p:nvPr>
        </p:nvSpPr>
        <p:spPr>
          <a:xfrm>
            <a:off x="609600" y="1600200"/>
            <a:ext cx="3962400" cy="4114800"/>
          </a:xfrm>
        </p:spPr>
        <p:txBody>
          <a:bodyPr/>
          <a:lstStyle/>
          <a:p>
            <a:r>
              <a:rPr lang="en-US" dirty="0" smtClean="0"/>
              <a:t>Cassini launched October 1997.</a:t>
            </a:r>
          </a:p>
          <a:p>
            <a:r>
              <a:rPr lang="en-US" dirty="0" smtClean="0"/>
              <a:t>Arrived at Saturn in July 2004.</a:t>
            </a:r>
          </a:p>
          <a:p>
            <a:r>
              <a:rPr lang="en-US" dirty="0" smtClean="0"/>
              <a:t>Huygens probe lands on Titan in 2005.</a:t>
            </a:r>
          </a:p>
        </p:txBody>
      </p:sp>
      <p:sp>
        <p:nvSpPr>
          <p:cNvPr id="5" name="TextBox 4"/>
          <p:cNvSpPr txBox="1"/>
          <p:nvPr/>
        </p:nvSpPr>
        <p:spPr>
          <a:xfrm>
            <a:off x="5181600" y="5181600"/>
            <a:ext cx="3581400" cy="369332"/>
          </a:xfrm>
          <a:prstGeom prst="rect">
            <a:avLst/>
          </a:prstGeom>
          <a:noFill/>
        </p:spPr>
        <p:txBody>
          <a:bodyPr wrap="square" rtlCol="0">
            <a:spAutoFit/>
          </a:bodyPr>
          <a:lstStyle/>
          <a:p>
            <a:r>
              <a:rPr lang="en-US" dirty="0" smtClean="0"/>
              <a:t>Saturn storm imaged by Cassini in 2010</a:t>
            </a:r>
            <a:endParaRPr lang="en-US" dirty="0"/>
          </a:p>
        </p:txBody>
      </p:sp>
      <p:pic>
        <p:nvPicPr>
          <p:cNvPr id="6" name="Picture 5" descr="huygens.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801" y="2971800"/>
            <a:ext cx="2904344" cy="2362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1019223"/>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2743200"/>
            <a:ext cx="6096000" cy="304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Titan</a:t>
            </a:r>
            <a:endParaRPr lang="en-US" dirty="0"/>
          </a:p>
        </p:txBody>
      </p:sp>
      <p:sp>
        <p:nvSpPr>
          <p:cNvPr id="3" name="Content Placeholder 2"/>
          <p:cNvSpPr>
            <a:spLocks noGrp="1"/>
          </p:cNvSpPr>
          <p:nvPr>
            <p:ph sz="quarter" idx="13"/>
          </p:nvPr>
        </p:nvSpPr>
        <p:spPr/>
        <p:txBody>
          <a:bodyPr/>
          <a:lstStyle/>
          <a:p>
            <a:r>
              <a:rPr lang="en-US" dirty="0"/>
              <a:t>Titan found to have </a:t>
            </a:r>
            <a:r>
              <a:rPr lang="en-US" dirty="0" smtClean="0"/>
              <a:t>liquid methane which forms lakes and seas.</a:t>
            </a:r>
          </a:p>
          <a:p>
            <a:r>
              <a:rPr lang="en-US" dirty="0" smtClean="0"/>
              <a:t>Methane weather cycle confirmed</a:t>
            </a:r>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353068"/>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19600" y="1676400"/>
            <a:ext cx="4572000" cy="3657600"/>
          </a:xfrm>
          <a:prstGeom prst="rect">
            <a:avLst/>
          </a:prstGeom>
        </p:spPr>
      </p:pic>
      <p:sp>
        <p:nvSpPr>
          <p:cNvPr id="2" name="Title 1"/>
          <p:cNvSpPr>
            <a:spLocks noGrp="1"/>
          </p:cNvSpPr>
          <p:nvPr>
            <p:ph type="title"/>
          </p:nvPr>
        </p:nvSpPr>
        <p:spPr/>
        <p:txBody>
          <a:bodyPr/>
          <a:lstStyle/>
          <a:p>
            <a:r>
              <a:rPr lang="en-US" dirty="0" smtClean="0"/>
              <a:t>Pluto</a:t>
            </a:r>
            <a:endParaRPr lang="en-US" dirty="0"/>
          </a:p>
        </p:txBody>
      </p:sp>
      <p:sp>
        <p:nvSpPr>
          <p:cNvPr id="3" name="Content Placeholder 2"/>
          <p:cNvSpPr>
            <a:spLocks noGrp="1"/>
          </p:cNvSpPr>
          <p:nvPr>
            <p:ph sz="quarter" idx="13"/>
          </p:nvPr>
        </p:nvSpPr>
        <p:spPr/>
        <p:txBody>
          <a:bodyPr/>
          <a:lstStyle/>
          <a:p>
            <a:r>
              <a:rPr lang="en-US" dirty="0" smtClean="0"/>
              <a:t>New Horizon mission launched in 2005</a:t>
            </a:r>
          </a:p>
          <a:p>
            <a:r>
              <a:rPr lang="en-US" dirty="0" smtClean="0"/>
              <a:t>Arrival at Pluto: July 14, 2015</a:t>
            </a:r>
          </a:p>
          <a:p>
            <a:r>
              <a:rPr lang="en-US" dirty="0" smtClean="0"/>
              <a:t>Launched directly in solar system escape trajectory!</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395257"/>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ASTEROIDS</a:t>
            </a:r>
            <a:endParaRPr lang="en-US" dirty="0"/>
          </a:p>
        </p:txBody>
      </p:sp>
      <p:sp>
        <p:nvSpPr>
          <p:cNvPr id="3" name="Content Placeholder 2"/>
          <p:cNvSpPr>
            <a:spLocks noGrp="1"/>
          </p:cNvSpPr>
          <p:nvPr>
            <p:ph sz="quarter" idx="13"/>
          </p:nvPr>
        </p:nvSpPr>
        <p:spPr/>
        <p:txBody>
          <a:bodyPr/>
          <a:lstStyle/>
          <a:p>
            <a:r>
              <a:rPr lang="en-US" dirty="0" smtClean="0"/>
              <a:t>Dawn Spacecraft</a:t>
            </a:r>
          </a:p>
          <a:p>
            <a:pPr lvl="1"/>
            <a:r>
              <a:rPr lang="en-US" dirty="0" smtClean="0"/>
              <a:t>Ion Propulsion</a:t>
            </a:r>
          </a:p>
          <a:p>
            <a:pPr lvl="1"/>
            <a:r>
              <a:rPr lang="en-US" dirty="0" smtClean="0"/>
              <a:t>Orbiting Vesta until 2012</a:t>
            </a:r>
          </a:p>
          <a:p>
            <a:pPr lvl="1"/>
            <a:r>
              <a:rPr lang="en-US" dirty="0" smtClean="0"/>
              <a:t>Travelling on to Ceres</a:t>
            </a:r>
            <a:endParaRPr lang="en-US" dirty="0"/>
          </a:p>
        </p:txBody>
      </p:sp>
      <p:grpSp>
        <p:nvGrpSpPr>
          <p:cNvPr id="4" name="Group 16"/>
          <p:cNvGrpSpPr>
            <a:grpSpLocks/>
          </p:cNvGrpSpPr>
          <p:nvPr/>
        </p:nvGrpSpPr>
        <p:grpSpPr bwMode="auto">
          <a:xfrm>
            <a:off x="6586971" y="152400"/>
            <a:ext cx="2189163" cy="2420937"/>
            <a:chOff x="3981" y="2209"/>
            <a:chExt cx="1379" cy="1525"/>
          </a:xfrm>
        </p:grpSpPr>
        <p:pic>
          <p:nvPicPr>
            <p:cNvPr id="5" name="Picture 17" descr="GT_Full Moon Mosaic 4web"/>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81" y="2209"/>
              <a:ext cx="1379" cy="137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ext Box 18"/>
            <p:cNvSpPr txBox="1">
              <a:spLocks noChangeArrowheads="1"/>
            </p:cNvSpPr>
            <p:nvPr/>
          </p:nvSpPr>
          <p:spPr bwMode="auto">
            <a:xfrm>
              <a:off x="4197" y="3503"/>
              <a:ext cx="964"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Futura" pitchFamily="-16" charset="0"/>
                </a:defRPr>
              </a:lvl1pPr>
              <a:lvl2pPr marL="742950" indent="-285750">
                <a:defRPr sz="2400">
                  <a:solidFill>
                    <a:schemeClr val="tx1"/>
                  </a:solidFill>
                  <a:latin typeface="Futura" pitchFamily="-16" charset="0"/>
                </a:defRPr>
              </a:lvl2pPr>
              <a:lvl3pPr marL="1143000" indent="-228600">
                <a:defRPr sz="2400">
                  <a:solidFill>
                    <a:schemeClr val="tx1"/>
                  </a:solidFill>
                  <a:latin typeface="Futura" pitchFamily="-16" charset="0"/>
                </a:defRPr>
              </a:lvl3pPr>
              <a:lvl4pPr marL="1600200" indent="-228600">
                <a:defRPr sz="2400">
                  <a:solidFill>
                    <a:schemeClr val="tx1"/>
                  </a:solidFill>
                  <a:latin typeface="Futura" pitchFamily="-16" charset="0"/>
                </a:defRPr>
              </a:lvl4pPr>
              <a:lvl5pPr marL="2057400" indent="-228600">
                <a:defRPr sz="2400">
                  <a:solidFill>
                    <a:schemeClr val="tx1"/>
                  </a:solidFill>
                  <a:latin typeface="Futura" pitchFamily="-16" charset="0"/>
                </a:defRPr>
              </a:lvl5pPr>
              <a:lvl6pPr marL="2514600" indent="-228600" algn="ctr" eaLnBrk="0" fontAlgn="base" hangingPunct="0">
                <a:spcBef>
                  <a:spcPct val="0"/>
                </a:spcBef>
                <a:spcAft>
                  <a:spcPct val="0"/>
                </a:spcAft>
                <a:defRPr sz="2400">
                  <a:solidFill>
                    <a:schemeClr val="tx1"/>
                  </a:solidFill>
                  <a:latin typeface="Futura" pitchFamily="-16" charset="0"/>
                </a:defRPr>
              </a:lvl6pPr>
              <a:lvl7pPr marL="2971800" indent="-228600" algn="ctr" eaLnBrk="0" fontAlgn="base" hangingPunct="0">
                <a:spcBef>
                  <a:spcPct val="0"/>
                </a:spcBef>
                <a:spcAft>
                  <a:spcPct val="0"/>
                </a:spcAft>
                <a:defRPr sz="2400">
                  <a:solidFill>
                    <a:schemeClr val="tx1"/>
                  </a:solidFill>
                  <a:latin typeface="Futura" pitchFamily="-16" charset="0"/>
                </a:defRPr>
              </a:lvl7pPr>
              <a:lvl8pPr marL="3429000" indent="-228600" algn="ctr" eaLnBrk="0" fontAlgn="base" hangingPunct="0">
                <a:spcBef>
                  <a:spcPct val="0"/>
                </a:spcBef>
                <a:spcAft>
                  <a:spcPct val="0"/>
                </a:spcAft>
                <a:defRPr sz="2400">
                  <a:solidFill>
                    <a:schemeClr val="tx1"/>
                  </a:solidFill>
                  <a:latin typeface="Futura" pitchFamily="-16" charset="0"/>
                </a:defRPr>
              </a:lvl8pPr>
              <a:lvl9pPr marL="3886200" indent="-228600" algn="ctr" eaLnBrk="0" fontAlgn="base" hangingPunct="0">
                <a:spcBef>
                  <a:spcPct val="0"/>
                </a:spcBef>
                <a:spcAft>
                  <a:spcPct val="0"/>
                </a:spcAft>
                <a:defRPr sz="2400">
                  <a:solidFill>
                    <a:schemeClr val="tx1"/>
                  </a:solidFill>
                  <a:latin typeface="Futura" pitchFamily="-16" charset="0"/>
                </a:defRPr>
              </a:lvl9pPr>
            </a:lstStyle>
            <a:p>
              <a:pPr algn="l"/>
              <a:r>
                <a:rPr lang="en-US" sz="1800">
                  <a:solidFill>
                    <a:srgbClr val="FFAA58"/>
                  </a:solidFill>
                  <a:latin typeface="Arial" charset="0"/>
                </a:rPr>
                <a:t>Earth’s moon</a:t>
              </a:r>
            </a:p>
          </p:txBody>
        </p:sp>
      </p:grpSp>
      <p:grpSp>
        <p:nvGrpSpPr>
          <p:cNvPr id="7" name="Group 42"/>
          <p:cNvGrpSpPr>
            <a:grpSpLocks/>
          </p:cNvGrpSpPr>
          <p:nvPr/>
        </p:nvGrpSpPr>
        <p:grpSpPr bwMode="auto">
          <a:xfrm>
            <a:off x="4510251" y="3320164"/>
            <a:ext cx="793750" cy="896937"/>
            <a:chOff x="2227" y="1437"/>
            <a:chExt cx="500" cy="565"/>
          </a:xfrm>
        </p:grpSpPr>
        <p:pic>
          <p:nvPicPr>
            <p:cNvPr id="8" name="Picture 8" descr="Ceres"/>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738"/>
            <a:stretch>
              <a:fillRect/>
            </a:stretch>
          </p:blipFill>
          <p:spPr bwMode="auto">
            <a:xfrm>
              <a:off x="2280" y="1437"/>
              <a:ext cx="426" cy="38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Text Box 9"/>
            <p:cNvSpPr txBox="1">
              <a:spLocks noChangeArrowheads="1"/>
            </p:cNvSpPr>
            <p:nvPr/>
          </p:nvSpPr>
          <p:spPr bwMode="auto">
            <a:xfrm>
              <a:off x="2227" y="1771"/>
              <a:ext cx="500"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Futura" pitchFamily="-16" charset="0"/>
                </a:defRPr>
              </a:lvl1pPr>
              <a:lvl2pPr marL="742950" indent="-285750">
                <a:defRPr sz="2400">
                  <a:solidFill>
                    <a:schemeClr val="tx1"/>
                  </a:solidFill>
                  <a:latin typeface="Futura" pitchFamily="-16" charset="0"/>
                </a:defRPr>
              </a:lvl2pPr>
              <a:lvl3pPr marL="1143000" indent="-228600">
                <a:defRPr sz="2400">
                  <a:solidFill>
                    <a:schemeClr val="tx1"/>
                  </a:solidFill>
                  <a:latin typeface="Futura" pitchFamily="-16" charset="0"/>
                </a:defRPr>
              </a:lvl3pPr>
              <a:lvl4pPr marL="1600200" indent="-228600">
                <a:defRPr sz="2400">
                  <a:solidFill>
                    <a:schemeClr val="tx1"/>
                  </a:solidFill>
                  <a:latin typeface="Futura" pitchFamily="-16" charset="0"/>
                </a:defRPr>
              </a:lvl4pPr>
              <a:lvl5pPr marL="2057400" indent="-228600">
                <a:defRPr sz="2400">
                  <a:solidFill>
                    <a:schemeClr val="tx1"/>
                  </a:solidFill>
                  <a:latin typeface="Futura" pitchFamily="-16" charset="0"/>
                </a:defRPr>
              </a:lvl5pPr>
              <a:lvl6pPr marL="2514600" indent="-228600" algn="ctr" eaLnBrk="0" fontAlgn="base" hangingPunct="0">
                <a:spcBef>
                  <a:spcPct val="0"/>
                </a:spcBef>
                <a:spcAft>
                  <a:spcPct val="0"/>
                </a:spcAft>
                <a:defRPr sz="2400">
                  <a:solidFill>
                    <a:schemeClr val="tx1"/>
                  </a:solidFill>
                  <a:latin typeface="Futura" pitchFamily="-16" charset="0"/>
                </a:defRPr>
              </a:lvl6pPr>
              <a:lvl7pPr marL="2971800" indent="-228600" algn="ctr" eaLnBrk="0" fontAlgn="base" hangingPunct="0">
                <a:spcBef>
                  <a:spcPct val="0"/>
                </a:spcBef>
                <a:spcAft>
                  <a:spcPct val="0"/>
                </a:spcAft>
                <a:defRPr sz="2400">
                  <a:solidFill>
                    <a:schemeClr val="tx1"/>
                  </a:solidFill>
                  <a:latin typeface="Futura" pitchFamily="-16" charset="0"/>
                </a:defRPr>
              </a:lvl7pPr>
              <a:lvl8pPr marL="3429000" indent="-228600" algn="ctr" eaLnBrk="0" fontAlgn="base" hangingPunct="0">
                <a:spcBef>
                  <a:spcPct val="0"/>
                </a:spcBef>
                <a:spcAft>
                  <a:spcPct val="0"/>
                </a:spcAft>
                <a:defRPr sz="2400">
                  <a:solidFill>
                    <a:schemeClr val="tx1"/>
                  </a:solidFill>
                  <a:latin typeface="Futura" pitchFamily="-16" charset="0"/>
                </a:defRPr>
              </a:lvl8pPr>
              <a:lvl9pPr marL="3886200" indent="-228600" algn="ctr" eaLnBrk="0" fontAlgn="base" hangingPunct="0">
                <a:spcBef>
                  <a:spcPct val="0"/>
                </a:spcBef>
                <a:spcAft>
                  <a:spcPct val="0"/>
                </a:spcAft>
                <a:defRPr sz="2400">
                  <a:solidFill>
                    <a:schemeClr val="tx1"/>
                  </a:solidFill>
                  <a:latin typeface="Futura" pitchFamily="-16" charset="0"/>
                </a:defRPr>
              </a:lvl9pPr>
            </a:lstStyle>
            <a:p>
              <a:pPr algn="l"/>
              <a:r>
                <a:rPr lang="en-US" sz="1800">
                  <a:solidFill>
                    <a:srgbClr val="FFAA58"/>
                  </a:solidFill>
                  <a:latin typeface="Arial" charset="0"/>
                </a:rPr>
                <a:t>Ceres</a:t>
              </a:r>
            </a:p>
          </p:txBody>
        </p:sp>
      </p:grpSp>
      <p:grpSp>
        <p:nvGrpSpPr>
          <p:cNvPr id="10" name="Group 19"/>
          <p:cNvGrpSpPr>
            <a:grpSpLocks/>
          </p:cNvGrpSpPr>
          <p:nvPr/>
        </p:nvGrpSpPr>
        <p:grpSpPr bwMode="auto">
          <a:xfrm>
            <a:off x="4522951" y="1974849"/>
            <a:ext cx="768350" cy="598488"/>
            <a:chOff x="1237" y="1256"/>
            <a:chExt cx="484" cy="377"/>
          </a:xfrm>
        </p:grpSpPr>
        <p:pic>
          <p:nvPicPr>
            <p:cNvPr id="11" name="Picture 20" descr="Vesta"/>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0" y="1256"/>
              <a:ext cx="241" cy="1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 name="Text Box 21"/>
            <p:cNvSpPr txBox="1">
              <a:spLocks noChangeArrowheads="1"/>
            </p:cNvSpPr>
            <p:nvPr/>
          </p:nvSpPr>
          <p:spPr bwMode="auto">
            <a:xfrm>
              <a:off x="1237" y="1402"/>
              <a:ext cx="484"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Futura" pitchFamily="-16" charset="0"/>
                </a:defRPr>
              </a:lvl1pPr>
              <a:lvl2pPr marL="742950" indent="-285750">
                <a:defRPr sz="2400">
                  <a:solidFill>
                    <a:schemeClr val="tx1"/>
                  </a:solidFill>
                  <a:latin typeface="Futura" pitchFamily="-16" charset="0"/>
                </a:defRPr>
              </a:lvl2pPr>
              <a:lvl3pPr marL="1143000" indent="-228600">
                <a:defRPr sz="2400">
                  <a:solidFill>
                    <a:schemeClr val="tx1"/>
                  </a:solidFill>
                  <a:latin typeface="Futura" pitchFamily="-16" charset="0"/>
                </a:defRPr>
              </a:lvl3pPr>
              <a:lvl4pPr marL="1600200" indent="-228600">
                <a:defRPr sz="2400">
                  <a:solidFill>
                    <a:schemeClr val="tx1"/>
                  </a:solidFill>
                  <a:latin typeface="Futura" pitchFamily="-16" charset="0"/>
                </a:defRPr>
              </a:lvl4pPr>
              <a:lvl5pPr marL="2057400" indent="-228600">
                <a:defRPr sz="2400">
                  <a:solidFill>
                    <a:schemeClr val="tx1"/>
                  </a:solidFill>
                  <a:latin typeface="Futura" pitchFamily="-16" charset="0"/>
                </a:defRPr>
              </a:lvl5pPr>
              <a:lvl6pPr marL="2514600" indent="-228600" algn="ctr" eaLnBrk="0" fontAlgn="base" hangingPunct="0">
                <a:spcBef>
                  <a:spcPct val="0"/>
                </a:spcBef>
                <a:spcAft>
                  <a:spcPct val="0"/>
                </a:spcAft>
                <a:defRPr sz="2400">
                  <a:solidFill>
                    <a:schemeClr val="tx1"/>
                  </a:solidFill>
                  <a:latin typeface="Futura" pitchFamily="-16" charset="0"/>
                </a:defRPr>
              </a:lvl6pPr>
              <a:lvl7pPr marL="2971800" indent="-228600" algn="ctr" eaLnBrk="0" fontAlgn="base" hangingPunct="0">
                <a:spcBef>
                  <a:spcPct val="0"/>
                </a:spcBef>
                <a:spcAft>
                  <a:spcPct val="0"/>
                </a:spcAft>
                <a:defRPr sz="2400">
                  <a:solidFill>
                    <a:schemeClr val="tx1"/>
                  </a:solidFill>
                  <a:latin typeface="Futura" pitchFamily="-16" charset="0"/>
                </a:defRPr>
              </a:lvl7pPr>
              <a:lvl8pPr marL="3429000" indent="-228600" algn="ctr" eaLnBrk="0" fontAlgn="base" hangingPunct="0">
                <a:spcBef>
                  <a:spcPct val="0"/>
                </a:spcBef>
                <a:spcAft>
                  <a:spcPct val="0"/>
                </a:spcAft>
                <a:defRPr sz="2400">
                  <a:solidFill>
                    <a:schemeClr val="tx1"/>
                  </a:solidFill>
                  <a:latin typeface="Futura" pitchFamily="-16" charset="0"/>
                </a:defRPr>
              </a:lvl8pPr>
              <a:lvl9pPr marL="3886200" indent="-228600" algn="ctr" eaLnBrk="0" fontAlgn="base" hangingPunct="0">
                <a:spcBef>
                  <a:spcPct val="0"/>
                </a:spcBef>
                <a:spcAft>
                  <a:spcPct val="0"/>
                </a:spcAft>
                <a:defRPr sz="2400">
                  <a:solidFill>
                    <a:schemeClr val="tx1"/>
                  </a:solidFill>
                  <a:latin typeface="Futura" pitchFamily="-16" charset="0"/>
                </a:defRPr>
              </a:lvl9pPr>
            </a:lstStyle>
            <a:p>
              <a:pPr algn="l"/>
              <a:r>
                <a:rPr lang="en-US" sz="1800">
                  <a:solidFill>
                    <a:srgbClr val="FFAA58"/>
                  </a:solidFill>
                  <a:latin typeface="Arial" charset="0"/>
                </a:rPr>
                <a:t>Vesta</a:t>
              </a:r>
            </a:p>
          </p:txBody>
        </p:sp>
      </p:grpSp>
      <p:grpSp>
        <p:nvGrpSpPr>
          <p:cNvPr id="13" name="Group 10"/>
          <p:cNvGrpSpPr>
            <a:grpSpLocks/>
          </p:cNvGrpSpPr>
          <p:nvPr/>
        </p:nvGrpSpPr>
        <p:grpSpPr bwMode="auto">
          <a:xfrm>
            <a:off x="6741752" y="3529714"/>
            <a:ext cx="1879600" cy="687387"/>
            <a:chOff x="912" y="2021"/>
            <a:chExt cx="1184" cy="433"/>
          </a:xfrm>
        </p:grpSpPr>
        <p:pic>
          <p:nvPicPr>
            <p:cNvPr id="14" name="Picture 11"/>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88955">
              <a:off x="1427" y="2021"/>
              <a:ext cx="352" cy="43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5" name="Text Box 12"/>
            <p:cNvSpPr txBox="1">
              <a:spLocks noChangeArrowheads="1"/>
            </p:cNvSpPr>
            <p:nvPr/>
          </p:nvSpPr>
          <p:spPr bwMode="auto">
            <a:xfrm>
              <a:off x="912" y="2233"/>
              <a:ext cx="1184" cy="2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Futura" pitchFamily="-16" charset="0"/>
                </a:defRPr>
              </a:lvl1pPr>
              <a:lvl2pPr marL="742950" indent="-285750">
                <a:defRPr sz="2400">
                  <a:solidFill>
                    <a:schemeClr val="tx1"/>
                  </a:solidFill>
                  <a:latin typeface="Futura" pitchFamily="-16" charset="0"/>
                </a:defRPr>
              </a:lvl2pPr>
              <a:lvl3pPr marL="1143000" indent="-228600">
                <a:defRPr sz="2400">
                  <a:solidFill>
                    <a:schemeClr val="tx1"/>
                  </a:solidFill>
                  <a:latin typeface="Futura" pitchFamily="-16" charset="0"/>
                </a:defRPr>
              </a:lvl3pPr>
              <a:lvl4pPr marL="1600200" indent="-228600">
                <a:defRPr sz="2400">
                  <a:solidFill>
                    <a:schemeClr val="tx1"/>
                  </a:solidFill>
                  <a:latin typeface="Futura" pitchFamily="-16" charset="0"/>
                </a:defRPr>
              </a:lvl4pPr>
              <a:lvl5pPr marL="2057400" indent="-228600">
                <a:defRPr sz="2400">
                  <a:solidFill>
                    <a:schemeClr val="tx1"/>
                  </a:solidFill>
                  <a:latin typeface="Futura" pitchFamily="-16" charset="0"/>
                </a:defRPr>
              </a:lvl5pPr>
              <a:lvl6pPr marL="2514600" indent="-228600" algn="ctr" eaLnBrk="0" fontAlgn="base" hangingPunct="0">
                <a:spcBef>
                  <a:spcPct val="0"/>
                </a:spcBef>
                <a:spcAft>
                  <a:spcPct val="0"/>
                </a:spcAft>
                <a:defRPr sz="2400">
                  <a:solidFill>
                    <a:schemeClr val="tx1"/>
                  </a:solidFill>
                  <a:latin typeface="Futura" pitchFamily="-16" charset="0"/>
                </a:defRPr>
              </a:lvl6pPr>
              <a:lvl7pPr marL="2971800" indent="-228600" algn="ctr" eaLnBrk="0" fontAlgn="base" hangingPunct="0">
                <a:spcBef>
                  <a:spcPct val="0"/>
                </a:spcBef>
                <a:spcAft>
                  <a:spcPct val="0"/>
                </a:spcAft>
                <a:defRPr sz="2400">
                  <a:solidFill>
                    <a:schemeClr val="tx1"/>
                  </a:solidFill>
                  <a:latin typeface="Futura" pitchFamily="-16" charset="0"/>
                </a:defRPr>
              </a:lvl7pPr>
              <a:lvl8pPr marL="3429000" indent="-228600" algn="ctr" eaLnBrk="0" fontAlgn="base" hangingPunct="0">
                <a:spcBef>
                  <a:spcPct val="0"/>
                </a:spcBef>
                <a:spcAft>
                  <a:spcPct val="0"/>
                </a:spcAft>
                <a:defRPr sz="2400">
                  <a:solidFill>
                    <a:schemeClr val="tx1"/>
                  </a:solidFill>
                  <a:latin typeface="Futura" pitchFamily="-16" charset="0"/>
                </a:defRPr>
              </a:lvl8pPr>
              <a:lvl9pPr marL="3886200" indent="-228600" algn="ctr" eaLnBrk="0" fontAlgn="base" hangingPunct="0">
                <a:spcBef>
                  <a:spcPct val="0"/>
                </a:spcBef>
                <a:spcAft>
                  <a:spcPct val="0"/>
                </a:spcAft>
                <a:defRPr sz="2400">
                  <a:solidFill>
                    <a:schemeClr val="tx1"/>
                  </a:solidFill>
                  <a:latin typeface="Futura" pitchFamily="-16" charset="0"/>
                </a:defRPr>
              </a:lvl9pPr>
            </a:lstStyle>
            <a:p>
              <a:pPr algn="l"/>
              <a:r>
                <a:rPr lang="en-US" sz="1600" dirty="0">
                  <a:solidFill>
                    <a:srgbClr val="FFAA58"/>
                  </a:solidFill>
                  <a:latin typeface="Arial" charset="0"/>
                </a:rPr>
                <a:t>California</a:t>
              </a:r>
            </a:p>
          </p:txBody>
        </p:sp>
      </p:grpSp>
      <p:pic>
        <p:nvPicPr>
          <p:cNvPr id="16"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191" t="40056" r="8142" b="41423"/>
          <a:stretch>
            <a:fillRect/>
          </a:stretch>
        </p:blipFill>
        <p:spPr bwMode="auto">
          <a:xfrm>
            <a:off x="553172" y="4495800"/>
            <a:ext cx="8178800" cy="1387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 name="Picture 16" descr="vesta.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800" y="3276600"/>
            <a:ext cx="2157220" cy="183983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9884707"/>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galaxy.jp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6200000">
            <a:off x="-401160" y="3068163"/>
            <a:ext cx="2844800" cy="2042477"/>
          </a:xfrm>
          <a:prstGeom prst="rect">
            <a:avLst/>
          </a:prstGeom>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Hubble Space Telescope</a:t>
            </a:r>
            <a:endParaRPr lang="en-US" dirty="0"/>
          </a:p>
        </p:txBody>
      </p:sp>
      <p:pic>
        <p:nvPicPr>
          <p:cNvPr id="9" name="Picture 8" descr="eta.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62800" y="3429000"/>
            <a:ext cx="1828800" cy="1828800"/>
          </a:xfrm>
          <a:prstGeom prst="rect">
            <a:avLst/>
          </a:prstGeom>
        </p:spPr>
      </p:pic>
      <p:pic>
        <p:nvPicPr>
          <p:cNvPr id="2" name="Picture 1" descr="collag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3019838" y="1323561"/>
            <a:ext cx="3429001" cy="4439480"/>
          </a:xfrm>
          <a:prstGeom prst="rect">
            <a:avLst/>
          </a:prstGeom>
        </p:spPr>
      </p:pic>
      <p:pic>
        <p:nvPicPr>
          <p:cNvPr id="6" name="Content Placeholder 3" descr="hubble.jpg"/>
          <p:cNvPicPr>
            <a:picLocks noChangeAspect="1"/>
          </p:cNvPicPr>
          <p:nvPr/>
        </p:nvPicPr>
        <p:blipFill>
          <a:blip r:embed="rId5">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24420" b="75580" l="10000" r="9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8025" b="18025"/>
          <a:stretch>
            <a:fillRect/>
          </a:stretch>
        </p:blipFill>
        <p:spPr>
          <a:xfrm>
            <a:off x="5508646" y="316251"/>
            <a:ext cx="3165949" cy="174114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9489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868362"/>
          </a:xfrm>
        </p:spPr>
        <p:txBody>
          <a:bodyPr/>
          <a:lstStyle/>
          <a:p>
            <a:r>
              <a:rPr lang="en-US" dirty="0" smtClean="0"/>
              <a:t>Space Exploration</a:t>
            </a:r>
            <a:br>
              <a:rPr lang="en-US" dirty="0" smtClean="0"/>
            </a:br>
            <a:r>
              <a:rPr lang="en-US" sz="2000" dirty="0" smtClean="0"/>
              <a:t>Telescopes in space</a:t>
            </a:r>
            <a:endParaRPr lang="en-US" sz="2000" dirty="0"/>
          </a:p>
        </p:txBody>
      </p:sp>
      <p:sp>
        <p:nvSpPr>
          <p:cNvPr id="4" name="Rectangle 8"/>
          <p:cNvSpPr txBox="1">
            <a:spLocks noChangeArrowheads="1"/>
          </p:cNvSpPr>
          <p:nvPr/>
        </p:nvSpPr>
        <p:spPr>
          <a:xfrm>
            <a:off x="981075" y="5133975"/>
            <a:ext cx="2743200" cy="762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200" dirty="0" smtClean="0"/>
              <a:t>Photo from</a:t>
            </a:r>
            <a:br>
              <a:rPr lang="en-US" sz="1200" dirty="0" smtClean="0"/>
            </a:br>
            <a:r>
              <a:rPr lang="en-US" sz="1200" dirty="0" smtClean="0"/>
              <a:t>Auckland Observatory </a:t>
            </a:r>
            <a:br>
              <a:rPr lang="en-US" sz="1200" dirty="0" smtClean="0"/>
            </a:br>
            <a:r>
              <a:rPr lang="en-US" sz="1200" dirty="0" smtClean="0"/>
              <a:t>in New Zealand</a:t>
            </a:r>
            <a:endParaRPr lang="en-US" sz="1200" dirty="0"/>
          </a:p>
        </p:txBody>
      </p:sp>
      <p:pic>
        <p:nvPicPr>
          <p:cNvPr id="5" name="Picture 4" descr="M16-Eagle-Ground"/>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47687" y="1295400"/>
            <a:ext cx="3856037" cy="3886200"/>
          </a:xfrm>
          <a:prstGeom prst="rect">
            <a:avLst/>
          </a:prstGeo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6" name="Picture 7" descr="M16-Eagle-Hubble"/>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733924" y="1295400"/>
            <a:ext cx="3865563" cy="3886200"/>
          </a:xfrm>
          <a:prstGeom prst="rect">
            <a:avLst/>
          </a:prstGeo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7" name="Rectangle 10"/>
          <p:cNvSpPr>
            <a:spLocks noChangeArrowheads="1"/>
          </p:cNvSpPr>
          <p:nvPr/>
        </p:nvSpPr>
        <p:spPr bwMode="auto">
          <a:xfrm>
            <a:off x="5619750" y="5133975"/>
            <a:ext cx="2286000" cy="7619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nchor="ctr"/>
          <a:lstStyle/>
          <a:p>
            <a:pPr algn="ctr" eaLnBrk="1" hangingPunct="1"/>
            <a:r>
              <a:rPr lang="en-US" sz="1200" dirty="0"/>
              <a:t>Photo from</a:t>
            </a:r>
            <a:br>
              <a:rPr lang="en-US" sz="1200" dirty="0"/>
            </a:br>
            <a:r>
              <a:rPr lang="en-US" sz="1200" dirty="0"/>
              <a:t>Hubble Space </a:t>
            </a:r>
            <a:r>
              <a:rPr lang="en-US" sz="1200" dirty="0" smtClean="0"/>
              <a:t>Telescope</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1627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Sensing the universe - missions</a:t>
            </a:r>
            <a:endParaRPr lang="en-US" dirty="0"/>
          </a:p>
        </p:txBody>
      </p:sp>
      <p:sp>
        <p:nvSpPr>
          <p:cNvPr id="3" name="Content Placeholder 2"/>
          <p:cNvSpPr>
            <a:spLocks noGrp="1"/>
          </p:cNvSpPr>
          <p:nvPr>
            <p:ph sz="quarter" idx="13"/>
          </p:nvPr>
        </p:nvSpPr>
        <p:spPr/>
        <p:txBody>
          <a:bodyPr/>
          <a:lstStyle/>
          <a:p>
            <a:r>
              <a:rPr lang="en-US" dirty="0" smtClean="0"/>
              <a:t>Compton  - Great Gamma-ray Observatory – 1991 - 2000</a:t>
            </a:r>
          </a:p>
          <a:p>
            <a:r>
              <a:rPr lang="en-US" dirty="0" smtClean="0"/>
              <a:t>Chandra – </a:t>
            </a:r>
            <a:r>
              <a:rPr lang="en-US" dirty="0"/>
              <a:t>Great X-Ray Observatory – </a:t>
            </a:r>
            <a:r>
              <a:rPr lang="en-US" dirty="0" smtClean="0"/>
              <a:t>1999</a:t>
            </a:r>
          </a:p>
          <a:p>
            <a:r>
              <a:rPr lang="en-US" dirty="0" smtClean="0"/>
              <a:t>Fermi – Latest Gamma-ray observatory - 2008</a:t>
            </a:r>
          </a:p>
          <a:p>
            <a:r>
              <a:rPr lang="en-US" dirty="0" smtClean="0"/>
              <a:t>GALEX – Origin and evolution of Galaxies - 2003</a:t>
            </a:r>
          </a:p>
          <a:p>
            <a:r>
              <a:rPr lang="en-US" dirty="0" smtClean="0"/>
              <a:t>Herschel – far infrared telescope - 2009</a:t>
            </a:r>
          </a:p>
          <a:p>
            <a:r>
              <a:rPr lang="en-US" dirty="0" smtClean="0"/>
              <a:t>Hubble Space Telescope – Great Optical Observatory – 1990 (+ 4 service missions)</a:t>
            </a:r>
          </a:p>
          <a:p>
            <a:r>
              <a:rPr lang="en-US" dirty="0" err="1" smtClean="0"/>
              <a:t>Kepler</a:t>
            </a:r>
            <a:r>
              <a:rPr lang="en-US" dirty="0" smtClean="0"/>
              <a:t> – Looking for nearby planets – 2009</a:t>
            </a:r>
          </a:p>
          <a:p>
            <a:r>
              <a:rPr lang="en-US" dirty="0" err="1" smtClean="0"/>
              <a:t>Planke</a:t>
            </a:r>
            <a:r>
              <a:rPr lang="en-US" dirty="0" smtClean="0"/>
              <a:t> – Cosmic Background Radiation observatory – 2009</a:t>
            </a:r>
          </a:p>
          <a:p>
            <a:r>
              <a:rPr lang="en-US" dirty="0" smtClean="0"/>
              <a:t>Spitzer – Great Infrared Observatory – 2003</a:t>
            </a:r>
          </a:p>
          <a:p>
            <a:r>
              <a:rPr lang="en-US" dirty="0" smtClean="0"/>
              <a:t>SWIFT – Gamma-ray burst explorer - 2004</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0857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0" y="1981200"/>
            <a:ext cx="3048000" cy="2322513"/>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Looking for other </a:t>
            </a:r>
            <a:r>
              <a:rPr lang="en-US" dirty="0" err="1" smtClean="0"/>
              <a:t>earthS</a:t>
            </a:r>
            <a:endParaRPr lang="en-US" dirty="0"/>
          </a:p>
        </p:txBody>
      </p:sp>
      <p:sp>
        <p:nvSpPr>
          <p:cNvPr id="3" name="Content Placeholder 2"/>
          <p:cNvSpPr>
            <a:spLocks noGrp="1"/>
          </p:cNvSpPr>
          <p:nvPr>
            <p:ph sz="quarter" idx="13"/>
          </p:nvPr>
        </p:nvSpPr>
        <p:spPr/>
        <p:txBody>
          <a:bodyPr/>
          <a:lstStyle/>
          <a:p>
            <a:r>
              <a:rPr lang="en-US" dirty="0" err="1" smtClean="0"/>
              <a:t>Kepler</a:t>
            </a:r>
            <a:r>
              <a:rPr lang="en-US" dirty="0"/>
              <a:t> </a:t>
            </a:r>
            <a:r>
              <a:rPr lang="en-US" dirty="0" smtClean="0"/>
              <a:t>- Launched </a:t>
            </a:r>
            <a:r>
              <a:rPr lang="en-US" dirty="0"/>
              <a:t>March 6, </a:t>
            </a:r>
            <a:r>
              <a:rPr lang="en-US" dirty="0" smtClean="0"/>
              <a:t>2009 to look for stars with planets.</a:t>
            </a:r>
          </a:p>
          <a:p>
            <a:r>
              <a:rPr lang="en-US" dirty="0" smtClean="0"/>
              <a:t>Stare at stars and follow the light curves.</a:t>
            </a:r>
          </a:p>
          <a:p>
            <a:r>
              <a:rPr lang="en-US" dirty="0" smtClean="0"/>
              <a:t>Over 1500 candidates found to date.</a:t>
            </a:r>
          </a:p>
          <a:p>
            <a:endParaRPr lang="en-US" dirty="0"/>
          </a:p>
        </p:txBody>
      </p:sp>
      <p:pic>
        <p:nvPicPr>
          <p:cNvPr id="5" name="Picture 7796341" descr="S33Picture 7796341"/>
          <p:cNvPicPr>
            <a:picLocks noChangeAspect="1" noChangeArrowheads="1"/>
          </p:cNvPicPr>
          <p:nvPr>
            <p:custDataLst>
              <p:tags r:id="rId1"/>
            </p:custDataLst>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3200400"/>
            <a:ext cx="2438400" cy="16723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87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9412480" presetClass="entr" presetSubtype="24018376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4" descr="m33.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Picture 3" descr="TCAALogo3-medium.png"/>
          <p:cNvPicPr>
            <a:picLocks noChangeAspect="1"/>
          </p:cNvPicPr>
          <p:nvPr/>
        </p:nvPicPr>
        <p:blipFill>
          <a:blip r:embed="rId4"/>
          <a:stretch>
            <a:fillRect/>
          </a:stretch>
        </p:blipFill>
        <p:spPr>
          <a:xfrm>
            <a:off x="2819400" y="2019300"/>
            <a:ext cx="2857500" cy="2857500"/>
          </a:xfrm>
          <a:prstGeom prst="rect">
            <a:avLst/>
          </a:prstGeom>
          <a:effectLst>
            <a:outerShdw sx="1000" sy="1000" algn="ctr" rotWithShape="0">
              <a:schemeClr val="bg2"/>
            </a:outerShdw>
          </a:effectLst>
        </p:spPr>
      </p:pic>
      <p:sp>
        <p:nvSpPr>
          <p:cNvPr id="2052" name="TextBox 4"/>
          <p:cNvSpPr txBox="1">
            <a:spLocks noChangeArrowheads="1"/>
          </p:cNvSpPr>
          <p:nvPr/>
        </p:nvSpPr>
        <p:spPr bwMode="auto">
          <a:xfrm>
            <a:off x="381000" y="381000"/>
            <a:ext cx="8305800" cy="8302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800" dirty="0">
                <a:solidFill>
                  <a:srgbClr val="EEB94A"/>
                </a:solidFill>
                <a:latin typeface="Corbel" pitchFamily="34" charset="0"/>
              </a:rPr>
              <a:t>Twin City Amateur Astronomers</a:t>
            </a:r>
          </a:p>
        </p:txBody>
      </p:sp>
      <p:sp>
        <p:nvSpPr>
          <p:cNvPr id="2053" name="TextBox 5"/>
          <p:cNvSpPr txBox="1">
            <a:spLocks noChangeArrowheads="1"/>
          </p:cNvSpPr>
          <p:nvPr/>
        </p:nvSpPr>
        <p:spPr bwMode="auto">
          <a:xfrm>
            <a:off x="381000" y="5724525"/>
            <a:ext cx="8382000" cy="523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dirty="0">
                <a:solidFill>
                  <a:schemeClr val="tx2">
                    <a:lumMod val="60000"/>
                    <a:lumOff val="40000"/>
                  </a:schemeClr>
                </a:solidFill>
                <a:latin typeface="Corbel" pitchFamily="34" charset="0"/>
              </a:rPr>
              <a:t>Sharing our love of  astronomy for over 50 years!</a:t>
            </a:r>
          </a:p>
        </p:txBody>
      </p:sp>
      <p:sp>
        <p:nvSpPr>
          <p:cNvPr id="2" name="TextBox 1"/>
          <p:cNvSpPr txBox="1"/>
          <p:nvPr/>
        </p:nvSpPr>
        <p:spPr>
          <a:xfrm>
            <a:off x="2819400" y="6248400"/>
            <a:ext cx="2857500" cy="461665"/>
          </a:xfrm>
          <a:prstGeom prst="rect">
            <a:avLst/>
          </a:prstGeom>
          <a:noFill/>
        </p:spPr>
        <p:txBody>
          <a:bodyPr wrap="square" rtlCol="0">
            <a:spAutoFit/>
          </a:bodyPr>
          <a:lstStyle/>
          <a:p>
            <a:pPr algn="ctr"/>
            <a:r>
              <a:rPr lang="en-US" sz="2400" dirty="0" smtClean="0">
                <a:solidFill>
                  <a:schemeClr val="tx2">
                    <a:lumMod val="60000"/>
                    <a:lumOff val="40000"/>
                  </a:schemeClr>
                </a:solidFill>
                <a:latin typeface="Arial" pitchFamily="34" charset="0"/>
                <a:cs typeface="Arial" pitchFamily="34" charset="0"/>
              </a:rPr>
              <a:t>http://tcaa.us</a:t>
            </a:r>
            <a:endParaRPr lang="en-US" sz="2400" dirty="0">
              <a:solidFill>
                <a:schemeClr val="tx2">
                  <a:lumMod val="60000"/>
                  <a:lumOff val="40000"/>
                </a:schemeClr>
              </a:solidFill>
              <a:latin typeface="Arial" pitchFamily="34" charset="0"/>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1103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SGO.png"/>
          <p:cNvPicPr>
            <a:picLocks noGrp="1" noChangeAspect="1"/>
          </p:cNvPicPr>
          <p:nvPr>
            <p:ph sz="quarter" idx="13"/>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8419" b="17204"/>
          <a:stretch/>
        </p:blipFill>
        <p:spPr>
          <a:xfrm>
            <a:off x="3962400" y="876300"/>
            <a:ext cx="4648200" cy="4838700"/>
          </a:xfrm>
        </p:spPr>
      </p:pic>
      <p:sp>
        <p:nvSpPr>
          <p:cNvPr id="2" name="Title 1"/>
          <p:cNvSpPr>
            <a:spLocks noGrp="1"/>
          </p:cNvSpPr>
          <p:nvPr>
            <p:ph type="title"/>
          </p:nvPr>
        </p:nvSpPr>
        <p:spPr/>
        <p:txBody>
          <a:bodyPr/>
          <a:lstStyle/>
          <a:p>
            <a:r>
              <a:rPr lang="en-US" dirty="0" smtClean="0"/>
              <a:t>Sugar Grove Observatory</a:t>
            </a:r>
            <a:endParaRPr lang="en-US" dirty="0"/>
          </a:p>
        </p:txBody>
      </p:sp>
      <p:sp>
        <p:nvSpPr>
          <p:cNvPr id="7" name="Text Placeholder 6"/>
          <p:cNvSpPr>
            <a:spLocks noGrp="1"/>
          </p:cNvSpPr>
          <p:nvPr>
            <p:ph type="body" sz="half" idx="2"/>
          </p:nvPr>
        </p:nvSpPr>
        <p:spPr/>
        <p:txBody>
          <a:bodyPr/>
          <a:lstStyle/>
          <a:p>
            <a:r>
              <a:rPr lang="en-US" dirty="0" smtClean="0"/>
              <a:t>Ground floor – storage and resting accommodations</a:t>
            </a:r>
          </a:p>
          <a:p>
            <a:endParaRPr lang="en-US" dirty="0"/>
          </a:p>
          <a:p>
            <a:r>
              <a:rPr lang="en-US" dirty="0" smtClean="0"/>
              <a:t>Second floor – observing deck</a:t>
            </a:r>
          </a:p>
          <a:p>
            <a:endParaRPr lang="en-US" dirty="0"/>
          </a:p>
          <a:p>
            <a:r>
              <a:rPr lang="en-US" dirty="0" smtClean="0"/>
              <a:t>Third floor – telescope dome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3590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r>
              <a:rPr lang="en-US" dirty="0" smtClean="0"/>
              <a:t>135 missions from 1981 – 2011</a:t>
            </a:r>
          </a:p>
          <a:p>
            <a:r>
              <a:rPr lang="en-US" dirty="0" smtClean="0"/>
              <a:t>“Reusable” design</a:t>
            </a:r>
          </a:p>
          <a:p>
            <a:r>
              <a:rPr lang="en-US" dirty="0" smtClean="0"/>
              <a:t>5 orbiters</a:t>
            </a:r>
          </a:p>
          <a:p>
            <a:pPr lvl="1"/>
            <a:r>
              <a:rPr lang="en-US" dirty="0"/>
              <a:t>Enterprise </a:t>
            </a:r>
            <a:r>
              <a:rPr lang="en-US" dirty="0" smtClean="0"/>
              <a:t>(prototype)</a:t>
            </a:r>
          </a:p>
          <a:p>
            <a:pPr lvl="1"/>
            <a:r>
              <a:rPr lang="en-US" dirty="0" smtClean="0"/>
              <a:t>Columbia (1981) – 28 missions</a:t>
            </a:r>
          </a:p>
          <a:p>
            <a:pPr lvl="1"/>
            <a:r>
              <a:rPr lang="en-US" dirty="0" smtClean="0"/>
              <a:t>Challenger (1983) – 10 missions</a:t>
            </a:r>
            <a:endParaRPr lang="en-US" dirty="0"/>
          </a:p>
          <a:p>
            <a:pPr lvl="1"/>
            <a:r>
              <a:rPr lang="en-US" dirty="0" smtClean="0"/>
              <a:t>Discovery (1984) – 39 missions</a:t>
            </a:r>
          </a:p>
          <a:p>
            <a:pPr lvl="1"/>
            <a:r>
              <a:rPr lang="en-US" dirty="0" smtClean="0"/>
              <a:t>Atlantis (1985) – 33 missions</a:t>
            </a:r>
          </a:p>
          <a:p>
            <a:pPr lvl="1"/>
            <a:r>
              <a:rPr lang="en-US" dirty="0" smtClean="0"/>
              <a:t>Endeavor (1992) – 25 missions</a:t>
            </a:r>
          </a:p>
          <a:p>
            <a:pPr lvl="1"/>
            <a:endParaRPr lang="en-US" dirty="0" smtClean="0"/>
          </a:p>
        </p:txBody>
      </p:sp>
      <p:sp>
        <p:nvSpPr>
          <p:cNvPr id="2" name="Title 1"/>
          <p:cNvSpPr>
            <a:spLocks noGrp="1"/>
          </p:cNvSpPr>
          <p:nvPr>
            <p:ph type="title"/>
          </p:nvPr>
        </p:nvSpPr>
        <p:spPr/>
        <p:txBody>
          <a:bodyPr/>
          <a:lstStyle/>
          <a:p>
            <a:r>
              <a:rPr lang="en-US" dirty="0" smtClean="0"/>
              <a:t>The Space Shuttle</a:t>
            </a:r>
            <a:endParaRPr lang="en-US" dirty="0"/>
          </a:p>
        </p:txBody>
      </p:sp>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679" r="10679"/>
          <a:stretch>
            <a:fillRect/>
          </a:stretch>
        </p:blipFill>
        <p:spPr>
          <a:xfrm>
            <a:off x="5257800" y="1905000"/>
            <a:ext cx="2667000" cy="293914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71847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telescope and camera systems</a:t>
            </a:r>
            <a:endParaRPr lang="en-US" dirty="0"/>
          </a:p>
        </p:txBody>
      </p:sp>
      <p:pic>
        <p:nvPicPr>
          <p:cNvPr id="4" name="Content Placeholder 3" descr="Takahashi.png"/>
          <p:cNvPicPr>
            <a:picLocks noGrp="1" noChangeAspect="1"/>
          </p:cNvPicPr>
          <p:nvPr>
            <p:ph sz="quarter" idx="13"/>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0876" b="10876"/>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6482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Messier 101 and supernova, May/Aug</a:t>
            </a:r>
            <a:endParaRPr lang="en-US" dirty="0"/>
          </a:p>
        </p:txBody>
      </p:sp>
      <p:pic>
        <p:nvPicPr>
          <p:cNvPr id="4" name="Content Placeholder 3" descr="May 4 - Aug 25.png"/>
          <p:cNvPicPr>
            <a:picLocks noGrp="1" noChangeAspect="1"/>
          </p:cNvPicPr>
          <p:nvPr>
            <p:ph sz="quarter" idx="13"/>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911" r="8911"/>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1321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American Nebula, August 3</a:t>
            </a:r>
            <a:endParaRPr lang="en-US" dirty="0"/>
          </a:p>
        </p:txBody>
      </p:sp>
      <p:pic>
        <p:nvPicPr>
          <p:cNvPr id="6" name="Content Placeholder 5" descr="North American Aug 3.png"/>
          <p:cNvPicPr>
            <a:picLocks noGrp="1" noChangeAspect="1"/>
          </p:cNvPicPr>
          <p:nvPr>
            <p:ph sz="quarter" idx="13"/>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1528" t="8489" r="-35203" b="4817"/>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9115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Wizard Nebula, August 17</a:t>
            </a:r>
            <a:endParaRPr lang="en-US" dirty="0"/>
          </a:p>
        </p:txBody>
      </p:sp>
      <p:pic>
        <p:nvPicPr>
          <p:cNvPr id="4" name="Content Placeholder 3" descr="Wizard aug 17.png"/>
          <p:cNvPicPr>
            <a:picLocks noGrp="1" noChangeAspect="1"/>
          </p:cNvPicPr>
          <p:nvPr>
            <p:ph sz="quarter" idx="13"/>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5500" b="25500"/>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8520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Comet </a:t>
            </a:r>
            <a:r>
              <a:rPr lang="en-US" dirty="0" err="1" smtClean="0"/>
              <a:t>garradd</a:t>
            </a:r>
            <a:r>
              <a:rPr lang="en-US" dirty="0" smtClean="0"/>
              <a:t> and messier 71, August 27</a:t>
            </a:r>
            <a:endParaRPr lang="en-US" dirty="0"/>
          </a:p>
        </p:txBody>
      </p:sp>
      <p:pic>
        <p:nvPicPr>
          <p:cNvPr id="4" name="Content Placeholder 3" descr="gerradd Aug 27.png"/>
          <p:cNvPicPr>
            <a:picLocks noGrp="1" noChangeAspect="1"/>
          </p:cNvPicPr>
          <p:nvPr>
            <p:ph sz="quarter" idx="13"/>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60" r="1960"/>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7313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 man </a:t>
            </a:r>
            <a:r>
              <a:rPr lang="en-US" dirty="0" smtClean="0"/>
              <a:t>nebula, August 27-31</a:t>
            </a:r>
            <a:endParaRPr lang="en-US" dirty="0"/>
          </a:p>
        </p:txBody>
      </p:sp>
      <p:pic>
        <p:nvPicPr>
          <p:cNvPr id="4" name="Content Placeholder 3" descr="Pacman Aug27-31.png"/>
          <p:cNvPicPr>
            <a:picLocks noGrp="1" noChangeAspect="1"/>
          </p:cNvPicPr>
          <p:nvPr>
            <p:ph sz="quarter" idx="13"/>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0414" b="20414"/>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2564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Tulip Nebula, September 2</a:t>
            </a:r>
            <a:endParaRPr lang="en-US" dirty="0"/>
          </a:p>
        </p:txBody>
      </p:sp>
      <p:pic>
        <p:nvPicPr>
          <p:cNvPr id="4" name="Content Placeholder 3" descr="tulip Sept 2.png"/>
          <p:cNvPicPr>
            <a:picLocks noGrp="1" noChangeAspect="1"/>
          </p:cNvPicPr>
          <p:nvPr>
            <p:ph sz="quarter" idx="13"/>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842" b="12842"/>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50535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Sharpless</a:t>
            </a:r>
            <a:r>
              <a:rPr lang="en-US" dirty="0" smtClean="0"/>
              <a:t> 171, September 14</a:t>
            </a:r>
            <a:endParaRPr lang="en-US" dirty="0"/>
          </a:p>
        </p:txBody>
      </p:sp>
      <p:pic>
        <p:nvPicPr>
          <p:cNvPr id="4" name="Content Placeholder 3" descr="Sharpless 171 Sept 14.png"/>
          <p:cNvPicPr>
            <a:picLocks noGrp="1" noChangeAspect="1"/>
          </p:cNvPicPr>
          <p:nvPr>
            <p:ph sz="quarter" idx="13"/>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8771" t="-308" r="-42635" b="647"/>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5175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M31 – Andromeda galaxy, October 2</a:t>
            </a:r>
            <a:endParaRPr lang="en-US" dirty="0"/>
          </a:p>
        </p:txBody>
      </p:sp>
      <p:pic>
        <p:nvPicPr>
          <p:cNvPr id="4" name="Content Placeholder 3" descr="m31oct2.png"/>
          <p:cNvPicPr>
            <a:picLocks noGrp="1" noChangeAspect="1"/>
          </p:cNvPicPr>
          <p:nvPr>
            <p:ph sz="quarter" idx="13"/>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0299" r="-70299"/>
          <a:stretch>
            <a:fillRect/>
          </a:stretch>
        </p:blipFill>
        <p:spPr>
          <a:xfrm rot="5400000">
            <a:off x="-159456" y="1150055"/>
            <a:ext cx="9539111" cy="49530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0720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M33 – </a:t>
            </a:r>
            <a:r>
              <a:rPr lang="en-US" dirty="0" err="1" smtClean="0"/>
              <a:t>Triangulum</a:t>
            </a:r>
            <a:r>
              <a:rPr lang="en-US" dirty="0" smtClean="0"/>
              <a:t> galaxy, October 2</a:t>
            </a:r>
            <a:endParaRPr lang="en-US" dirty="0"/>
          </a:p>
        </p:txBody>
      </p:sp>
      <p:pic>
        <p:nvPicPr>
          <p:cNvPr id="4" name="Content Placeholder 3" descr="m33oct2.png"/>
          <p:cNvPicPr>
            <a:picLocks noGrp="1" noChangeAspect="1"/>
          </p:cNvPicPr>
          <p:nvPr>
            <p:ph sz="quarter" idx="13"/>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912" b="12912"/>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8954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Nasa</a:t>
            </a:r>
            <a:r>
              <a:rPr lang="en-US" dirty="0" smtClean="0"/>
              <a:t> – areas of ongoing research</a:t>
            </a:r>
            <a:endParaRPr lang="en-US" dirty="0"/>
          </a:p>
        </p:txBody>
      </p:sp>
      <p:sp>
        <p:nvSpPr>
          <p:cNvPr id="3" name="Content Placeholder 2"/>
          <p:cNvSpPr>
            <a:spLocks noGrp="1"/>
          </p:cNvSpPr>
          <p:nvPr>
            <p:ph sz="quarter" idx="13"/>
          </p:nvPr>
        </p:nvSpPr>
        <p:spPr/>
        <p:txBody>
          <a:bodyPr/>
          <a:lstStyle/>
          <a:p>
            <a:r>
              <a:rPr lang="en-US" dirty="0" smtClean="0"/>
              <a:t>Science </a:t>
            </a:r>
            <a:r>
              <a:rPr lang="en-US" dirty="0"/>
              <a:t>Mission Directorate (</a:t>
            </a:r>
            <a:r>
              <a:rPr lang="en-US" dirty="0">
                <a:hlinkClick r:id="rId3"/>
              </a:rPr>
              <a:t>http://nasascience.nasa.gov</a:t>
            </a:r>
            <a:r>
              <a:rPr lang="en-US" dirty="0" smtClean="0">
                <a:hlinkClick r:id="rId3"/>
              </a:rPr>
              <a:t>/</a:t>
            </a:r>
            <a:r>
              <a:rPr lang="en-US" dirty="0" smtClean="0"/>
              <a:t>)</a:t>
            </a:r>
          </a:p>
          <a:p>
            <a:r>
              <a:rPr lang="en-US" dirty="0" smtClean="0"/>
              <a:t>Seek </a:t>
            </a:r>
            <a:r>
              <a:rPr lang="en-US" dirty="0"/>
              <a:t>new knowledge and understanding of our planet Earth, </a:t>
            </a:r>
            <a:r>
              <a:rPr lang="en-US" dirty="0" smtClean="0"/>
              <a:t>our Sun </a:t>
            </a:r>
            <a:r>
              <a:rPr lang="en-US" dirty="0"/>
              <a:t>and solar system, and the </a:t>
            </a:r>
            <a:r>
              <a:rPr lang="en-US" dirty="0" smtClean="0"/>
              <a:t>universe.</a:t>
            </a:r>
          </a:p>
          <a:p>
            <a:r>
              <a:rPr lang="en-US" dirty="0" smtClean="0"/>
              <a:t>Mission to Planet Earth</a:t>
            </a:r>
          </a:p>
          <a:p>
            <a:r>
              <a:rPr lang="en-US" dirty="0" err="1" smtClean="0"/>
              <a:t>Heliophysics</a:t>
            </a:r>
            <a:endParaRPr lang="en-US" dirty="0" smtClean="0"/>
          </a:p>
          <a:p>
            <a:r>
              <a:rPr lang="en-US" dirty="0" smtClean="0"/>
              <a:t>Exploring the Solar System</a:t>
            </a:r>
          </a:p>
          <a:p>
            <a:r>
              <a:rPr lang="en-US" dirty="0" smtClean="0"/>
              <a:t>Astrophysics</a:t>
            </a:r>
            <a:endParaRPr lang="en-US" dirty="0"/>
          </a:p>
        </p:txBody>
      </p:sp>
      <p:pic>
        <p:nvPicPr>
          <p:cNvPr id="4" name="Content Placeholder 3" descr="Screen Shot 2011-10-07 at 9.52.51 PM.pn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130" t="1" r="2363" b="-46433"/>
          <a:stretch/>
        </p:blipFill>
        <p:spPr>
          <a:xfrm>
            <a:off x="457200" y="1447800"/>
            <a:ext cx="8229600" cy="45259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1540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questions - 1</a:t>
            </a:r>
            <a:endParaRPr lang="en-US" dirty="0"/>
          </a:p>
        </p:txBody>
      </p:sp>
      <p:sp>
        <p:nvSpPr>
          <p:cNvPr id="3" name="Content Placeholder 2"/>
          <p:cNvSpPr>
            <a:spLocks noGrp="1"/>
          </p:cNvSpPr>
          <p:nvPr>
            <p:ph sz="quarter" idx="13"/>
          </p:nvPr>
        </p:nvSpPr>
        <p:spPr/>
        <p:txBody>
          <a:bodyPr/>
          <a:lstStyle/>
          <a:p>
            <a:r>
              <a:rPr lang="en-US" dirty="0"/>
              <a:t>Earth:</a:t>
            </a:r>
          </a:p>
          <a:p>
            <a:pPr lvl="1"/>
            <a:r>
              <a:rPr lang="en-US" u="sng" dirty="0"/>
              <a:t>How is the global earth system changing?</a:t>
            </a:r>
          </a:p>
          <a:p>
            <a:pPr lvl="1"/>
            <a:r>
              <a:rPr lang="en-US" u="sng" dirty="0"/>
              <a:t>How will the Earth system change in the future?</a:t>
            </a:r>
          </a:p>
          <a:p>
            <a:r>
              <a:rPr lang="en-US" dirty="0" err="1"/>
              <a:t>Heliophysics</a:t>
            </a:r>
            <a:r>
              <a:rPr lang="en-US" dirty="0"/>
              <a:t>:</a:t>
            </a:r>
          </a:p>
          <a:p>
            <a:pPr lvl="1"/>
            <a:r>
              <a:rPr lang="en-US" u="sng" dirty="0">
                <a:solidFill>
                  <a:srgbClr val="FFFFFF"/>
                </a:solidFill>
              </a:rPr>
              <a:t>What causes the sun to vary?</a:t>
            </a:r>
          </a:p>
          <a:p>
            <a:pPr lvl="1"/>
            <a:r>
              <a:rPr lang="en-US" u="sng" dirty="0">
                <a:solidFill>
                  <a:srgbClr val="FFFFFF"/>
                </a:solidFill>
              </a:rPr>
              <a:t>How do the Earth and </a:t>
            </a:r>
            <a:r>
              <a:rPr lang="en-US" u="sng" dirty="0" err="1">
                <a:solidFill>
                  <a:srgbClr val="FFFFFF"/>
                </a:solidFill>
              </a:rPr>
              <a:t>heliosphere</a:t>
            </a:r>
            <a:r>
              <a:rPr lang="en-US" u="sng" dirty="0">
                <a:solidFill>
                  <a:srgbClr val="FFFFFF"/>
                </a:solidFill>
              </a:rPr>
              <a:t> respond?</a:t>
            </a:r>
          </a:p>
          <a:p>
            <a:pPr lvl="1"/>
            <a:r>
              <a:rPr lang="en-US" u="sng" dirty="0">
                <a:solidFill>
                  <a:srgbClr val="FFFFFF"/>
                </a:solidFill>
              </a:rPr>
              <a:t>What are the impacts on humanity?</a:t>
            </a:r>
          </a:p>
          <a:p>
            <a:endParaRPr lang="en-US" dirty="0"/>
          </a:p>
        </p:txBody>
      </p:sp>
      <p:pic>
        <p:nvPicPr>
          <p:cNvPr id="4" name="Picture 3" descr="earth.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10200" y="1662140"/>
            <a:ext cx="3492500" cy="3574196"/>
          </a:xfrm>
          <a:prstGeom prst="rect">
            <a:avLst/>
          </a:prstGeom>
        </p:spPr>
      </p:pic>
      <p:pic>
        <p:nvPicPr>
          <p:cNvPr id="5" name="Picture 4" descr="sun.png"/>
          <p:cNvPicPr>
            <a:picLocks noChangeAspect="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10000" b="90000" l="10000" r="9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200400"/>
            <a:ext cx="1131263" cy="9144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9437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lanet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400" y="1451188"/>
            <a:ext cx="3797300" cy="3750897"/>
          </a:xfrm>
          <a:prstGeom prst="rect">
            <a:avLst/>
          </a:prstGeom>
        </p:spPr>
      </p:pic>
      <p:sp>
        <p:nvSpPr>
          <p:cNvPr id="2" name="Title 1"/>
          <p:cNvSpPr>
            <a:spLocks noGrp="1"/>
          </p:cNvSpPr>
          <p:nvPr>
            <p:ph type="title"/>
          </p:nvPr>
        </p:nvSpPr>
        <p:spPr/>
        <p:txBody>
          <a:bodyPr/>
          <a:lstStyle/>
          <a:p>
            <a:r>
              <a:rPr lang="en-US" dirty="0" smtClean="0"/>
              <a:t>The Big Questions - 2</a:t>
            </a:r>
            <a:endParaRPr lang="en-US" dirty="0"/>
          </a:p>
        </p:txBody>
      </p:sp>
      <p:sp>
        <p:nvSpPr>
          <p:cNvPr id="3" name="Content Placeholder 2"/>
          <p:cNvSpPr>
            <a:spLocks noGrp="1"/>
          </p:cNvSpPr>
          <p:nvPr>
            <p:ph sz="quarter" idx="13"/>
          </p:nvPr>
        </p:nvSpPr>
        <p:spPr/>
        <p:txBody>
          <a:bodyPr>
            <a:normAutofit/>
          </a:bodyPr>
          <a:lstStyle/>
          <a:p>
            <a:r>
              <a:rPr lang="en-US" dirty="0"/>
              <a:t>Planets:</a:t>
            </a:r>
          </a:p>
          <a:p>
            <a:pPr lvl="1"/>
            <a:r>
              <a:rPr lang="en-US" u="sng" dirty="0"/>
              <a:t>How did the sun's family of planets and minor bodies originate?</a:t>
            </a:r>
          </a:p>
          <a:p>
            <a:pPr lvl="1"/>
            <a:r>
              <a:rPr lang="en-US" u="sng" dirty="0"/>
              <a:t>How did the solar system evolve to its current diverse state?</a:t>
            </a:r>
          </a:p>
          <a:p>
            <a:pPr lvl="1"/>
            <a:r>
              <a:rPr lang="en-US" u="sng" dirty="0"/>
              <a:t>How did life begin and evolve on Earth, and has it evolved elsewhere in the solar system?</a:t>
            </a:r>
          </a:p>
          <a:p>
            <a:pPr lvl="1"/>
            <a:r>
              <a:rPr lang="en-US" u="sng" dirty="0"/>
              <a:t>What are the characteristics of the solar system that led to the origins of life?</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6779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universe.png"/>
          <p:cNvPicPr>
            <a:picLocks noChangeAspect="1"/>
          </p:cNvPicPr>
          <p:nvPr/>
        </p:nvPicPr>
        <p:blipFill>
          <a:blip r:embed="rId2">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3">
                    <a14:imgEffect>
                      <a14:brightnessContrast brigh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4400" y="1352006"/>
            <a:ext cx="4216400" cy="3854994"/>
          </a:xfrm>
          <a:prstGeom prst="rect">
            <a:avLst/>
          </a:prstGeom>
        </p:spPr>
      </p:pic>
      <p:sp>
        <p:nvSpPr>
          <p:cNvPr id="2" name="Title 1"/>
          <p:cNvSpPr>
            <a:spLocks noGrp="1"/>
          </p:cNvSpPr>
          <p:nvPr>
            <p:ph type="title"/>
          </p:nvPr>
        </p:nvSpPr>
        <p:spPr/>
        <p:txBody>
          <a:bodyPr/>
          <a:lstStyle/>
          <a:p>
            <a:r>
              <a:rPr lang="en-US" dirty="0" smtClean="0"/>
              <a:t>The big questions - 3</a:t>
            </a:r>
            <a:endParaRPr lang="en-US" dirty="0"/>
          </a:p>
        </p:txBody>
      </p:sp>
      <p:sp>
        <p:nvSpPr>
          <p:cNvPr id="3" name="Content Placeholder 2"/>
          <p:cNvSpPr>
            <a:spLocks noGrp="1"/>
          </p:cNvSpPr>
          <p:nvPr>
            <p:ph sz="quarter" idx="13"/>
          </p:nvPr>
        </p:nvSpPr>
        <p:spPr/>
        <p:txBody>
          <a:bodyPr/>
          <a:lstStyle/>
          <a:p>
            <a:r>
              <a:rPr lang="en-US" dirty="0"/>
              <a:t>Astrophysics:</a:t>
            </a:r>
          </a:p>
          <a:p>
            <a:pPr lvl="1"/>
            <a:r>
              <a:rPr lang="en-US" u="sng" dirty="0"/>
              <a:t>How do matter, energy, space, and time behave under the extraordinarily diverse conditions of the cosmos?</a:t>
            </a:r>
          </a:p>
          <a:p>
            <a:pPr lvl="1"/>
            <a:r>
              <a:rPr lang="en-US" u="sng" dirty="0"/>
              <a:t>How did the universe originate and evolve to produce the galaxies, stars, and planets we see today?</a:t>
            </a:r>
          </a:p>
          <a:p>
            <a:pPr lvl="1"/>
            <a:r>
              <a:rPr lang="en-US" u="sng" dirty="0"/>
              <a:t>What are the characteristics of planetary systems orbiting other stars, and do they harbor life?</a:t>
            </a:r>
          </a:p>
          <a:p>
            <a:endParaRPr lang="en-US" dirty="0"/>
          </a:p>
        </p:txBody>
      </p:sp>
      <p:pic>
        <p:nvPicPr>
          <p:cNvPr id="5" name="Picture 4" descr="galaxies.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886200"/>
            <a:ext cx="1852649" cy="189607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7651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Heliosphere</a:t>
            </a:r>
            <a:endParaRPr lang="en-US"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0" y="1600200"/>
            <a:ext cx="6096000" cy="41148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2262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kitchensink_short.AVI">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4"/>
              </p:ext>
            </p:extLst>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609600"/>
            <a:ext cx="6400800" cy="4800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098" name="Text Box 3"/>
          <p:cNvSpPr txBox="1">
            <a:spLocks noChangeArrowheads="1"/>
          </p:cNvSpPr>
          <p:nvPr/>
        </p:nvSpPr>
        <p:spPr bwMode="auto">
          <a:xfrm>
            <a:off x="2057400" y="152400"/>
            <a:ext cx="48006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Bef>
                <a:spcPct val="50000"/>
              </a:spcBef>
            </a:pPr>
            <a:r>
              <a:rPr lang="en-US" sz="2400"/>
              <a:t>The Heliosphere in a Kitchen Sink</a:t>
            </a:r>
          </a:p>
        </p:txBody>
      </p:sp>
      <p:sp>
        <p:nvSpPr>
          <p:cNvPr id="4099" name="Line 4"/>
          <p:cNvSpPr>
            <a:spLocks noChangeShapeType="1"/>
          </p:cNvSpPr>
          <p:nvPr/>
        </p:nvSpPr>
        <p:spPr bwMode="auto">
          <a:xfrm flipH="1" flipV="1">
            <a:off x="5105400" y="4114800"/>
            <a:ext cx="1219200" cy="1524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4100" name="Text Box 5"/>
          <p:cNvSpPr txBox="1">
            <a:spLocks noChangeArrowheads="1"/>
          </p:cNvSpPr>
          <p:nvPr/>
        </p:nvSpPr>
        <p:spPr bwMode="auto">
          <a:xfrm>
            <a:off x="6172200" y="5486400"/>
            <a:ext cx="274320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b="1"/>
              <a:t> Solar Wind  - radial flow</a:t>
            </a:r>
          </a:p>
        </p:txBody>
      </p:sp>
      <p:sp>
        <p:nvSpPr>
          <p:cNvPr id="4101" name="Line 6"/>
          <p:cNvSpPr>
            <a:spLocks noChangeShapeType="1"/>
          </p:cNvSpPr>
          <p:nvPr/>
        </p:nvSpPr>
        <p:spPr bwMode="auto">
          <a:xfrm flipH="1" flipV="1">
            <a:off x="4419600" y="5029200"/>
            <a:ext cx="1143000" cy="10048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4102" name="Text Box 7"/>
          <p:cNvSpPr txBox="1">
            <a:spLocks noChangeArrowheads="1"/>
          </p:cNvSpPr>
          <p:nvPr/>
        </p:nvSpPr>
        <p:spPr bwMode="auto">
          <a:xfrm>
            <a:off x="5486400" y="5867400"/>
            <a:ext cx="304800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b="1"/>
              <a:t>Termination Shock</a:t>
            </a:r>
          </a:p>
        </p:txBody>
      </p:sp>
      <p:sp>
        <p:nvSpPr>
          <p:cNvPr id="4103" name="Text Box 8"/>
          <p:cNvSpPr txBox="1">
            <a:spLocks noChangeArrowheads="1"/>
          </p:cNvSpPr>
          <p:nvPr/>
        </p:nvSpPr>
        <p:spPr bwMode="auto">
          <a:xfrm>
            <a:off x="3124200" y="6186488"/>
            <a:ext cx="4572000" cy="36988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Bef>
                <a:spcPct val="50000"/>
              </a:spcBef>
            </a:pPr>
            <a:r>
              <a:rPr lang="en-US" b="1"/>
              <a:t>Heliosheath- flow turn toward  drain</a:t>
            </a:r>
          </a:p>
        </p:txBody>
      </p:sp>
      <p:sp>
        <p:nvSpPr>
          <p:cNvPr id="4104" name="Line 9"/>
          <p:cNvSpPr>
            <a:spLocks noChangeShapeType="1"/>
          </p:cNvSpPr>
          <p:nvPr/>
        </p:nvSpPr>
        <p:spPr bwMode="auto">
          <a:xfrm flipH="1" flipV="1">
            <a:off x="2743200" y="4191000"/>
            <a:ext cx="1219200" cy="204311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4105" name="Text Box 10"/>
          <p:cNvSpPr txBox="1">
            <a:spLocks noChangeArrowheads="1"/>
          </p:cNvSpPr>
          <p:nvPr/>
        </p:nvSpPr>
        <p:spPr bwMode="auto">
          <a:xfrm>
            <a:off x="0" y="5867400"/>
            <a:ext cx="350520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b="1"/>
              <a:t>Interstellar Space</a:t>
            </a:r>
          </a:p>
        </p:txBody>
      </p:sp>
      <p:sp>
        <p:nvSpPr>
          <p:cNvPr id="4106" name="Line 11"/>
          <p:cNvSpPr>
            <a:spLocks noChangeShapeType="1"/>
          </p:cNvSpPr>
          <p:nvPr/>
        </p:nvSpPr>
        <p:spPr bwMode="auto">
          <a:xfrm flipV="1">
            <a:off x="1219200" y="3886200"/>
            <a:ext cx="685800" cy="1981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4107" name="Text Box 13"/>
          <p:cNvSpPr txBox="1">
            <a:spLocks noChangeArrowheads="1"/>
          </p:cNvSpPr>
          <p:nvPr/>
        </p:nvSpPr>
        <p:spPr bwMode="auto">
          <a:xfrm>
            <a:off x="7696200" y="6477000"/>
            <a:ext cx="144780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a:t>4/30/2010-4</a:t>
            </a:r>
          </a:p>
        </p:txBody>
      </p:sp>
      <p:sp>
        <p:nvSpPr>
          <p:cNvPr id="4108" name="Text Box 8"/>
          <p:cNvSpPr txBox="1">
            <a:spLocks noChangeArrowheads="1"/>
          </p:cNvSpPr>
          <p:nvPr/>
        </p:nvSpPr>
        <p:spPr bwMode="auto">
          <a:xfrm>
            <a:off x="1143000" y="6488113"/>
            <a:ext cx="4876800" cy="36988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b="1"/>
              <a:t>Heliopause- boundary of heliospheric bubble </a:t>
            </a:r>
          </a:p>
        </p:txBody>
      </p:sp>
      <p:sp>
        <p:nvSpPr>
          <p:cNvPr id="4109" name="Line 11"/>
          <p:cNvSpPr>
            <a:spLocks noChangeShapeType="1"/>
          </p:cNvSpPr>
          <p:nvPr/>
        </p:nvSpPr>
        <p:spPr bwMode="auto">
          <a:xfrm flipV="1">
            <a:off x="1905000" y="4267200"/>
            <a:ext cx="495300" cy="222091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5003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26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1266"/>
                                        </p:tgtEl>
                                      </p:cBhvr>
                                    </p:cmd>
                                  </p:childTnLst>
                                </p:cTn>
                              </p:par>
                            </p:childTnLst>
                          </p:cTn>
                        </p:par>
                      </p:childTnLst>
                    </p:cTn>
                  </p:par>
                </p:childTnLst>
              </p:cTn>
              <p:nextCondLst>
                <p:cond evt="onClick" delay="0">
                  <p:tgtEl>
                    <p:spTgt spid="1126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266"/>
                </p:tgtEl>
              </p:cMediaNode>
            </p:video>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RNROPT" val="Picture 4"/>
</p:tagLst>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4943</TotalTime>
  <Words>1284</Words>
  <Application>Microsoft Macintosh PowerPoint</Application>
  <PresentationFormat>On-screen Show (4:3)</PresentationFormat>
  <Paragraphs>213</Paragraphs>
  <Slides>39</Slides>
  <Notes>21</Notes>
  <HiddenSlides>0</HiddenSlides>
  <MMClips>1</MMClips>
  <ScaleCrop>false</ScaleCrop>
  <HeadingPairs>
    <vt:vector size="4" baseType="variant">
      <vt:variant>
        <vt:lpstr>Design Template</vt:lpstr>
      </vt:variant>
      <vt:variant>
        <vt:i4>1</vt:i4>
      </vt:variant>
      <vt:variant>
        <vt:lpstr>Slide Titles</vt:lpstr>
      </vt:variant>
      <vt:variant>
        <vt:i4>39</vt:i4>
      </vt:variant>
    </vt:vector>
  </HeadingPairs>
  <TitlesOfParts>
    <vt:vector size="40" baseType="lpstr">
      <vt:lpstr>Horizon</vt:lpstr>
      <vt:lpstr>NASA UPDATES and more</vt:lpstr>
      <vt:lpstr>End of the space shuttle era…</vt:lpstr>
      <vt:lpstr>The Space Shuttle</vt:lpstr>
      <vt:lpstr>Nasa – areas of ongoing research</vt:lpstr>
      <vt:lpstr>The Big questions - 1</vt:lpstr>
      <vt:lpstr>The Big Questions - 2</vt:lpstr>
      <vt:lpstr>The big questions - 3</vt:lpstr>
      <vt:lpstr>Heliosphere</vt:lpstr>
      <vt:lpstr>Slide 9</vt:lpstr>
      <vt:lpstr>Heliophysics Missions</vt:lpstr>
      <vt:lpstr>Exploring the Planets Do we have to go there?</vt:lpstr>
      <vt:lpstr>Exploring the Planets</vt:lpstr>
      <vt:lpstr>Exploring the Planets</vt:lpstr>
      <vt:lpstr>CURRENT and Upcoming Missions</vt:lpstr>
      <vt:lpstr>Manned Missions to the Moon</vt:lpstr>
      <vt:lpstr>MESSENGER to Mercury</vt:lpstr>
      <vt:lpstr>Venus</vt:lpstr>
      <vt:lpstr>Mars</vt:lpstr>
      <vt:lpstr>Jupiter</vt:lpstr>
      <vt:lpstr>saturn</vt:lpstr>
      <vt:lpstr>Titan</vt:lpstr>
      <vt:lpstr>Pluto</vt:lpstr>
      <vt:lpstr>ASTEROIDS</vt:lpstr>
      <vt:lpstr>Slide 24</vt:lpstr>
      <vt:lpstr>Space Exploration Telescopes in space</vt:lpstr>
      <vt:lpstr>Sensing the universe - missions</vt:lpstr>
      <vt:lpstr>Looking for other earthS</vt:lpstr>
      <vt:lpstr>Slide 28</vt:lpstr>
      <vt:lpstr>Sugar Grove Observatory</vt:lpstr>
      <vt:lpstr>Our telescope and camera systems</vt:lpstr>
      <vt:lpstr>Messier 101 and supernova, May/Aug</vt:lpstr>
      <vt:lpstr>North American Nebula, August 3</vt:lpstr>
      <vt:lpstr>Wizard Nebula, August 17</vt:lpstr>
      <vt:lpstr>Comet garradd and messier 71, August 27</vt:lpstr>
      <vt:lpstr>Pac man nebula, August 27-31</vt:lpstr>
      <vt:lpstr>Tulip Nebula, September 2</vt:lpstr>
      <vt:lpstr>Sharpless 171, September 14</vt:lpstr>
      <vt:lpstr>M31 – Andromeda galaxy, October 2</vt:lpstr>
      <vt:lpstr>M33 – Triangulum galaxy, October 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dc:creator>
  <cp:lastModifiedBy>Carl Wenning</cp:lastModifiedBy>
  <cp:revision>84</cp:revision>
  <dcterms:created xsi:type="dcterms:W3CDTF">2011-10-17T13:52:28Z</dcterms:created>
  <dcterms:modified xsi:type="dcterms:W3CDTF">2011-10-17T13:55:47Z</dcterms:modified>
</cp:coreProperties>
</file>